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313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9" r:id="rId33"/>
    <p:sldId id="312" r:id="rId3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2D"/>
    <a:srgbClr val="1C65AE"/>
    <a:srgbClr val="2B2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3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819C-7B27-4916-8D55-779676E114C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5902F6-F56B-4288-AA24-F001C041850A}">
      <dgm:prSet phldrT="[Text]" phldr="1"/>
      <dgm:spPr>
        <a:noFill/>
        <a:ln>
          <a:solidFill>
            <a:schemeClr val="accent1"/>
          </a:solidFill>
        </a:ln>
      </dgm:spPr>
      <dgm:t>
        <a:bodyPr/>
        <a:lstStyle/>
        <a:p>
          <a:endParaRPr lang="de-DE" dirty="0"/>
        </a:p>
      </dgm:t>
    </dgm:pt>
    <dgm:pt modelId="{41A885CA-A91E-4557-B4F8-61EB349DA01E}" type="parTrans" cxnId="{52C65D5F-060D-47FE-A714-A9B3ADAC89E5}">
      <dgm:prSet/>
      <dgm:spPr/>
      <dgm:t>
        <a:bodyPr/>
        <a:lstStyle/>
        <a:p>
          <a:endParaRPr lang="de-DE"/>
        </a:p>
      </dgm:t>
    </dgm:pt>
    <dgm:pt modelId="{1DB7883A-0A2C-480F-822C-F5F1A44C7BD8}" type="sibTrans" cxnId="{52C65D5F-060D-47FE-A714-A9B3ADAC89E5}">
      <dgm:prSet/>
      <dgm:spPr/>
      <dgm:t>
        <a:bodyPr/>
        <a:lstStyle/>
        <a:p>
          <a:endParaRPr lang="de-DE"/>
        </a:p>
      </dgm:t>
    </dgm:pt>
    <dgm:pt modelId="{D261A12D-4CB2-4973-B1DA-D64D8C9AB63D}" type="asst">
      <dgm:prSet phldrT="[Text]" phldr="1"/>
      <dgm:spPr>
        <a:noFill/>
        <a:ln>
          <a:solidFill>
            <a:schemeClr val="accent1"/>
          </a:solidFill>
        </a:ln>
      </dgm:spPr>
      <dgm:t>
        <a:bodyPr/>
        <a:lstStyle/>
        <a:p>
          <a:endParaRPr lang="de-DE" dirty="0"/>
        </a:p>
      </dgm:t>
    </dgm:pt>
    <dgm:pt modelId="{9F3A9B37-F5E9-4775-AF5D-06074F0812BD}" type="parTrans" cxnId="{B38DB984-2522-436F-9169-D12284C21FDE}">
      <dgm:prSet/>
      <dgm:spPr/>
      <dgm:t>
        <a:bodyPr/>
        <a:lstStyle/>
        <a:p>
          <a:endParaRPr lang="de-DE"/>
        </a:p>
      </dgm:t>
    </dgm:pt>
    <dgm:pt modelId="{6A2C771C-C907-40DC-8BDB-7B4C05F30BD2}" type="sibTrans" cxnId="{B38DB984-2522-436F-9169-D12284C21FDE}">
      <dgm:prSet/>
      <dgm:spPr/>
      <dgm:t>
        <a:bodyPr/>
        <a:lstStyle/>
        <a:p>
          <a:endParaRPr lang="de-DE"/>
        </a:p>
      </dgm:t>
    </dgm:pt>
    <dgm:pt modelId="{CAF828AD-8CAC-4922-ADB8-DD775911F5A4}">
      <dgm:prSet phldrT="[Text]" phldr="1"/>
      <dgm:spPr>
        <a:noFill/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D66DD79B-F189-49B6-B8EC-99F5F305D879}" type="parTrans" cxnId="{76D0D72C-CFC5-404C-8CA9-E00946D5F924}">
      <dgm:prSet/>
      <dgm:spPr/>
      <dgm:t>
        <a:bodyPr/>
        <a:lstStyle/>
        <a:p>
          <a:endParaRPr lang="de-DE"/>
        </a:p>
      </dgm:t>
    </dgm:pt>
    <dgm:pt modelId="{3190EEEF-1360-4937-ACE3-3EF6EF73FC4B}" type="sibTrans" cxnId="{76D0D72C-CFC5-404C-8CA9-E00946D5F924}">
      <dgm:prSet/>
      <dgm:spPr/>
      <dgm:t>
        <a:bodyPr/>
        <a:lstStyle/>
        <a:p>
          <a:endParaRPr lang="de-DE"/>
        </a:p>
      </dgm:t>
    </dgm:pt>
    <dgm:pt modelId="{64975AD5-4C4F-4359-AAB8-40A3F5F3F212}">
      <dgm:prSet phldrT="[Text]" phldr="1"/>
      <dgm:spPr>
        <a:noFill/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BB944493-670B-43CD-868A-4615C159DCFA}" type="parTrans" cxnId="{38D2E531-73B4-4561-B226-DD171939CA66}">
      <dgm:prSet/>
      <dgm:spPr/>
      <dgm:t>
        <a:bodyPr/>
        <a:lstStyle/>
        <a:p>
          <a:endParaRPr lang="de-DE"/>
        </a:p>
      </dgm:t>
    </dgm:pt>
    <dgm:pt modelId="{5AB7CC31-8252-403D-A2DF-22110788284E}" type="sibTrans" cxnId="{38D2E531-73B4-4561-B226-DD171939CA66}">
      <dgm:prSet/>
      <dgm:spPr/>
      <dgm:t>
        <a:bodyPr/>
        <a:lstStyle/>
        <a:p>
          <a:endParaRPr lang="de-DE"/>
        </a:p>
      </dgm:t>
    </dgm:pt>
    <dgm:pt modelId="{9CE3B8C4-F6FC-4C0F-ABCF-C773F92DB8E4}">
      <dgm:prSet phldrT="[Text]" phldr="1"/>
      <dgm:spPr>
        <a:noFill/>
        <a:ln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91D8F913-AD98-49B8-9602-4E9987E9EF43}" type="parTrans" cxnId="{F49631CE-6726-4284-9FED-730C723A39BC}">
      <dgm:prSet/>
      <dgm:spPr/>
      <dgm:t>
        <a:bodyPr/>
        <a:lstStyle/>
        <a:p>
          <a:endParaRPr lang="de-DE"/>
        </a:p>
      </dgm:t>
    </dgm:pt>
    <dgm:pt modelId="{C2E0F250-EC13-4B3E-9B0D-2A717C30CD6D}" type="sibTrans" cxnId="{F49631CE-6726-4284-9FED-730C723A39BC}">
      <dgm:prSet/>
      <dgm:spPr/>
      <dgm:t>
        <a:bodyPr/>
        <a:lstStyle/>
        <a:p>
          <a:endParaRPr lang="de-DE"/>
        </a:p>
      </dgm:t>
    </dgm:pt>
    <dgm:pt modelId="{C08E8D53-5BE3-4FA5-9487-FD421184774F}" type="pres">
      <dgm:prSet presAssocID="{A82E819C-7B27-4916-8D55-779676E114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D3B4A4-5A0F-414D-AD49-617045B4E322}" type="pres">
      <dgm:prSet presAssocID="{B45902F6-F56B-4288-AA24-F001C041850A}" presName="hierRoot1" presStyleCnt="0">
        <dgm:presLayoutVars>
          <dgm:hierBranch val="init"/>
        </dgm:presLayoutVars>
      </dgm:prSet>
      <dgm:spPr/>
    </dgm:pt>
    <dgm:pt modelId="{C4364F90-7DD0-4BF8-B32A-ADC4A4491753}" type="pres">
      <dgm:prSet presAssocID="{B45902F6-F56B-4288-AA24-F001C041850A}" presName="rootComposite1" presStyleCnt="0"/>
      <dgm:spPr/>
    </dgm:pt>
    <dgm:pt modelId="{8044B857-85E8-4D17-8814-1C1FDA6370F4}" type="pres">
      <dgm:prSet presAssocID="{B45902F6-F56B-4288-AA24-F001C041850A}" presName="rootText1" presStyleLbl="node0" presStyleIdx="0" presStyleCnt="1" custScaleX="294623">
        <dgm:presLayoutVars>
          <dgm:chMax/>
          <dgm:chPref val="3"/>
        </dgm:presLayoutVars>
      </dgm:prSet>
      <dgm:spPr/>
    </dgm:pt>
    <dgm:pt modelId="{A0BE736E-2ECF-4D7F-8346-C5BE92CCFE24}" type="pres">
      <dgm:prSet presAssocID="{B45902F6-F56B-4288-AA24-F001C041850A}" presName="titleText1" presStyleLbl="fgAcc0" presStyleIdx="0" presStyleCnt="1">
        <dgm:presLayoutVars>
          <dgm:chMax val="0"/>
          <dgm:chPref val="0"/>
        </dgm:presLayoutVars>
      </dgm:prSet>
      <dgm:spPr/>
    </dgm:pt>
    <dgm:pt modelId="{BAFC90E2-C887-431D-8BB0-5D8A27D8CCB2}" type="pres">
      <dgm:prSet presAssocID="{B45902F6-F56B-4288-AA24-F001C041850A}" presName="rootConnector1" presStyleLbl="node1" presStyleIdx="0" presStyleCnt="3"/>
      <dgm:spPr/>
    </dgm:pt>
    <dgm:pt modelId="{9E599456-A722-43AA-82AB-3F866640A295}" type="pres">
      <dgm:prSet presAssocID="{B45902F6-F56B-4288-AA24-F001C041850A}" presName="hierChild2" presStyleCnt="0"/>
      <dgm:spPr/>
    </dgm:pt>
    <dgm:pt modelId="{2257E72C-B40F-4231-8C9F-199EE86A3416}" type="pres">
      <dgm:prSet presAssocID="{D66DD79B-F189-49B6-B8EC-99F5F305D879}" presName="Name37" presStyleLbl="parChTrans1D2" presStyleIdx="0" presStyleCnt="4"/>
      <dgm:spPr/>
    </dgm:pt>
    <dgm:pt modelId="{47EB1165-67A2-4F5A-AA68-A0348403DBD9}" type="pres">
      <dgm:prSet presAssocID="{CAF828AD-8CAC-4922-ADB8-DD775911F5A4}" presName="hierRoot2" presStyleCnt="0">
        <dgm:presLayoutVars>
          <dgm:hierBranch val="init"/>
        </dgm:presLayoutVars>
      </dgm:prSet>
      <dgm:spPr/>
    </dgm:pt>
    <dgm:pt modelId="{E18B0943-968E-433C-AF8D-2440F0B2ED80}" type="pres">
      <dgm:prSet presAssocID="{CAF828AD-8CAC-4922-ADB8-DD775911F5A4}" presName="rootComposite" presStyleCnt="0"/>
      <dgm:spPr/>
    </dgm:pt>
    <dgm:pt modelId="{DCD8B52F-7E8F-46C7-A5EB-A82B1AA08C29}" type="pres">
      <dgm:prSet presAssocID="{CAF828AD-8CAC-4922-ADB8-DD775911F5A4}" presName="rootText" presStyleLbl="node1" presStyleIdx="0" presStyleCnt="3" custScaleX="294623">
        <dgm:presLayoutVars>
          <dgm:chMax/>
          <dgm:chPref val="3"/>
        </dgm:presLayoutVars>
      </dgm:prSet>
      <dgm:spPr/>
    </dgm:pt>
    <dgm:pt modelId="{E5FD4F72-C0FD-4B15-96B9-C19EFE6194E9}" type="pres">
      <dgm:prSet presAssocID="{CAF828AD-8CAC-4922-ADB8-DD775911F5A4}" presName="titleText2" presStyleLbl="fgAcc1" presStyleIdx="0" presStyleCnt="3">
        <dgm:presLayoutVars>
          <dgm:chMax val="0"/>
          <dgm:chPref val="0"/>
        </dgm:presLayoutVars>
      </dgm:prSet>
      <dgm:spPr/>
    </dgm:pt>
    <dgm:pt modelId="{B5BC0B89-6987-48E6-947A-E4720A4CABD9}" type="pres">
      <dgm:prSet presAssocID="{CAF828AD-8CAC-4922-ADB8-DD775911F5A4}" presName="rootConnector" presStyleLbl="node2" presStyleIdx="0" presStyleCnt="0"/>
      <dgm:spPr/>
    </dgm:pt>
    <dgm:pt modelId="{93CFA3B2-ED8D-4883-B46E-E0BDD2B243A2}" type="pres">
      <dgm:prSet presAssocID="{CAF828AD-8CAC-4922-ADB8-DD775911F5A4}" presName="hierChild4" presStyleCnt="0"/>
      <dgm:spPr/>
    </dgm:pt>
    <dgm:pt modelId="{BD19E694-0921-4A76-A366-B4FF5D270587}" type="pres">
      <dgm:prSet presAssocID="{CAF828AD-8CAC-4922-ADB8-DD775911F5A4}" presName="hierChild5" presStyleCnt="0"/>
      <dgm:spPr/>
    </dgm:pt>
    <dgm:pt modelId="{37022BEA-ABFD-4348-A1F3-012AAE3561B4}" type="pres">
      <dgm:prSet presAssocID="{BB944493-670B-43CD-868A-4615C159DCFA}" presName="Name37" presStyleLbl="parChTrans1D2" presStyleIdx="1" presStyleCnt="4"/>
      <dgm:spPr/>
    </dgm:pt>
    <dgm:pt modelId="{55A74D87-C9B0-4144-A448-22854DE01FBE}" type="pres">
      <dgm:prSet presAssocID="{64975AD5-4C4F-4359-AAB8-40A3F5F3F212}" presName="hierRoot2" presStyleCnt="0">
        <dgm:presLayoutVars>
          <dgm:hierBranch val="init"/>
        </dgm:presLayoutVars>
      </dgm:prSet>
      <dgm:spPr/>
    </dgm:pt>
    <dgm:pt modelId="{33D0A250-598A-4CE8-8AD3-648170F91D57}" type="pres">
      <dgm:prSet presAssocID="{64975AD5-4C4F-4359-AAB8-40A3F5F3F212}" presName="rootComposite" presStyleCnt="0"/>
      <dgm:spPr/>
    </dgm:pt>
    <dgm:pt modelId="{D20C61C5-8BA1-42D2-80F4-A06448020E8D}" type="pres">
      <dgm:prSet presAssocID="{64975AD5-4C4F-4359-AAB8-40A3F5F3F212}" presName="rootText" presStyleLbl="node1" presStyleIdx="1" presStyleCnt="3" custScaleX="294623">
        <dgm:presLayoutVars>
          <dgm:chMax/>
          <dgm:chPref val="3"/>
        </dgm:presLayoutVars>
      </dgm:prSet>
      <dgm:spPr/>
    </dgm:pt>
    <dgm:pt modelId="{497CB678-905C-4F26-BA4A-E5E4F777C467}" type="pres">
      <dgm:prSet presAssocID="{64975AD5-4C4F-4359-AAB8-40A3F5F3F212}" presName="titleText2" presStyleLbl="fgAcc1" presStyleIdx="1" presStyleCnt="3">
        <dgm:presLayoutVars>
          <dgm:chMax val="0"/>
          <dgm:chPref val="0"/>
        </dgm:presLayoutVars>
      </dgm:prSet>
      <dgm:spPr/>
    </dgm:pt>
    <dgm:pt modelId="{A296A98B-0EB7-4BA8-960F-348DBE1A391F}" type="pres">
      <dgm:prSet presAssocID="{64975AD5-4C4F-4359-AAB8-40A3F5F3F212}" presName="rootConnector" presStyleLbl="node2" presStyleIdx="0" presStyleCnt="0"/>
      <dgm:spPr/>
    </dgm:pt>
    <dgm:pt modelId="{4351AFB9-A731-4574-8874-4E0BAD03562D}" type="pres">
      <dgm:prSet presAssocID="{64975AD5-4C4F-4359-AAB8-40A3F5F3F212}" presName="hierChild4" presStyleCnt="0"/>
      <dgm:spPr/>
    </dgm:pt>
    <dgm:pt modelId="{2226158A-D48C-403C-B036-4FF30799E92D}" type="pres">
      <dgm:prSet presAssocID="{64975AD5-4C4F-4359-AAB8-40A3F5F3F212}" presName="hierChild5" presStyleCnt="0"/>
      <dgm:spPr/>
    </dgm:pt>
    <dgm:pt modelId="{AB1CC9A6-3AC3-4E8E-89F4-28760C4244C2}" type="pres">
      <dgm:prSet presAssocID="{91D8F913-AD98-49B8-9602-4E9987E9EF43}" presName="Name37" presStyleLbl="parChTrans1D2" presStyleIdx="2" presStyleCnt="4"/>
      <dgm:spPr/>
    </dgm:pt>
    <dgm:pt modelId="{CFED4DFB-A9D4-49FA-8B00-E1F08870D74C}" type="pres">
      <dgm:prSet presAssocID="{9CE3B8C4-F6FC-4C0F-ABCF-C773F92DB8E4}" presName="hierRoot2" presStyleCnt="0">
        <dgm:presLayoutVars>
          <dgm:hierBranch val="init"/>
        </dgm:presLayoutVars>
      </dgm:prSet>
      <dgm:spPr/>
    </dgm:pt>
    <dgm:pt modelId="{EDCBC78E-31A8-44C8-8AB5-224A973C78F8}" type="pres">
      <dgm:prSet presAssocID="{9CE3B8C4-F6FC-4C0F-ABCF-C773F92DB8E4}" presName="rootComposite" presStyleCnt="0"/>
      <dgm:spPr/>
    </dgm:pt>
    <dgm:pt modelId="{69037629-7781-4B72-8F46-A1E236F613B0}" type="pres">
      <dgm:prSet presAssocID="{9CE3B8C4-F6FC-4C0F-ABCF-C773F92DB8E4}" presName="rootText" presStyleLbl="node1" presStyleIdx="2" presStyleCnt="3" custScaleX="294623">
        <dgm:presLayoutVars>
          <dgm:chMax/>
          <dgm:chPref val="3"/>
        </dgm:presLayoutVars>
      </dgm:prSet>
      <dgm:spPr/>
    </dgm:pt>
    <dgm:pt modelId="{F4FCBC16-32ED-466E-8498-9C0988476ADF}" type="pres">
      <dgm:prSet presAssocID="{9CE3B8C4-F6FC-4C0F-ABCF-C773F92DB8E4}" presName="titleText2" presStyleLbl="fgAcc1" presStyleIdx="2" presStyleCnt="3">
        <dgm:presLayoutVars>
          <dgm:chMax val="0"/>
          <dgm:chPref val="0"/>
        </dgm:presLayoutVars>
      </dgm:prSet>
      <dgm:spPr/>
    </dgm:pt>
    <dgm:pt modelId="{860F945B-9434-4021-A56C-846FC2686887}" type="pres">
      <dgm:prSet presAssocID="{9CE3B8C4-F6FC-4C0F-ABCF-C773F92DB8E4}" presName="rootConnector" presStyleLbl="node2" presStyleIdx="0" presStyleCnt="0"/>
      <dgm:spPr/>
    </dgm:pt>
    <dgm:pt modelId="{AA173507-CCA0-4A88-9B8C-BE975FEFFF22}" type="pres">
      <dgm:prSet presAssocID="{9CE3B8C4-F6FC-4C0F-ABCF-C773F92DB8E4}" presName="hierChild4" presStyleCnt="0"/>
      <dgm:spPr/>
    </dgm:pt>
    <dgm:pt modelId="{D31855D9-218D-4BDA-9F4E-C2857666D9BE}" type="pres">
      <dgm:prSet presAssocID="{9CE3B8C4-F6FC-4C0F-ABCF-C773F92DB8E4}" presName="hierChild5" presStyleCnt="0"/>
      <dgm:spPr/>
    </dgm:pt>
    <dgm:pt modelId="{BE2099E2-CB68-4A49-ADAD-6356C5C2C57F}" type="pres">
      <dgm:prSet presAssocID="{B45902F6-F56B-4288-AA24-F001C041850A}" presName="hierChild3" presStyleCnt="0"/>
      <dgm:spPr/>
    </dgm:pt>
    <dgm:pt modelId="{51C4E80E-DA08-491F-A9A6-A9A9ABD2BBE2}" type="pres">
      <dgm:prSet presAssocID="{9F3A9B37-F5E9-4775-AF5D-06074F0812BD}" presName="Name96" presStyleLbl="parChTrans1D2" presStyleIdx="3" presStyleCnt="4"/>
      <dgm:spPr/>
    </dgm:pt>
    <dgm:pt modelId="{9945F3FF-2D8C-4686-9F5C-65AAD6BBB0BC}" type="pres">
      <dgm:prSet presAssocID="{D261A12D-4CB2-4973-B1DA-D64D8C9AB63D}" presName="hierRoot3" presStyleCnt="0">
        <dgm:presLayoutVars>
          <dgm:hierBranch val="init"/>
        </dgm:presLayoutVars>
      </dgm:prSet>
      <dgm:spPr/>
    </dgm:pt>
    <dgm:pt modelId="{840A30FF-92B5-4962-A7ED-2872CBD40D2D}" type="pres">
      <dgm:prSet presAssocID="{D261A12D-4CB2-4973-B1DA-D64D8C9AB63D}" presName="rootComposite3" presStyleCnt="0"/>
      <dgm:spPr/>
    </dgm:pt>
    <dgm:pt modelId="{04B694AF-2B32-42B5-8EBE-F4CB0DDA2EF2}" type="pres">
      <dgm:prSet presAssocID="{D261A12D-4CB2-4973-B1DA-D64D8C9AB63D}" presName="rootText3" presStyleLbl="asst1" presStyleIdx="0" presStyleCnt="1" custScaleX="294623">
        <dgm:presLayoutVars>
          <dgm:chPref val="3"/>
        </dgm:presLayoutVars>
      </dgm:prSet>
      <dgm:spPr/>
    </dgm:pt>
    <dgm:pt modelId="{9D6ED605-0DD1-4D8C-85B3-6D39E014D443}" type="pres">
      <dgm:prSet presAssocID="{D261A12D-4CB2-4973-B1DA-D64D8C9AB63D}" presName="titleText3" presStyleLbl="fgAcc2" presStyleIdx="0" presStyleCnt="1">
        <dgm:presLayoutVars>
          <dgm:chMax val="0"/>
          <dgm:chPref val="0"/>
        </dgm:presLayoutVars>
      </dgm:prSet>
      <dgm:spPr/>
    </dgm:pt>
    <dgm:pt modelId="{16908556-940B-4755-907F-72947671BB7A}" type="pres">
      <dgm:prSet presAssocID="{D261A12D-4CB2-4973-B1DA-D64D8C9AB63D}" presName="rootConnector3" presStyleLbl="asst1" presStyleIdx="0" presStyleCnt="1"/>
      <dgm:spPr/>
    </dgm:pt>
    <dgm:pt modelId="{111704DC-449D-4F85-8825-B5346A38CB88}" type="pres">
      <dgm:prSet presAssocID="{D261A12D-4CB2-4973-B1DA-D64D8C9AB63D}" presName="hierChild6" presStyleCnt="0"/>
      <dgm:spPr/>
    </dgm:pt>
    <dgm:pt modelId="{D3BFEE98-B316-41DC-97FD-B4AE72D7CC57}" type="pres">
      <dgm:prSet presAssocID="{D261A12D-4CB2-4973-B1DA-D64D8C9AB63D}" presName="hierChild7" presStyleCnt="0"/>
      <dgm:spPr/>
    </dgm:pt>
  </dgm:ptLst>
  <dgm:cxnLst>
    <dgm:cxn modelId="{3CD77702-E4F7-44A5-A048-8855EB4667D5}" type="presOf" srcId="{64975AD5-4C4F-4359-AAB8-40A3F5F3F212}" destId="{A296A98B-0EB7-4BA8-960F-348DBE1A391F}" srcOrd="1" destOrd="0" presId="urn:microsoft.com/office/officeart/2008/layout/NameandTitleOrganizationalChart"/>
    <dgm:cxn modelId="{01713108-14E1-4CD0-A36C-9CFB638D6ABB}" type="presOf" srcId="{3190EEEF-1360-4937-ACE3-3EF6EF73FC4B}" destId="{E5FD4F72-C0FD-4B15-96B9-C19EFE6194E9}" srcOrd="0" destOrd="0" presId="urn:microsoft.com/office/officeart/2008/layout/NameandTitleOrganizationalChart"/>
    <dgm:cxn modelId="{70EC821F-EF8D-44F2-AA87-5BDCD1EDB84B}" type="presOf" srcId="{D66DD79B-F189-49B6-B8EC-99F5F305D879}" destId="{2257E72C-B40F-4231-8C9F-199EE86A3416}" srcOrd="0" destOrd="0" presId="urn:microsoft.com/office/officeart/2008/layout/NameandTitleOrganizationalChart"/>
    <dgm:cxn modelId="{76D0D72C-CFC5-404C-8CA9-E00946D5F924}" srcId="{B45902F6-F56B-4288-AA24-F001C041850A}" destId="{CAF828AD-8CAC-4922-ADB8-DD775911F5A4}" srcOrd="1" destOrd="0" parTransId="{D66DD79B-F189-49B6-B8EC-99F5F305D879}" sibTransId="{3190EEEF-1360-4937-ACE3-3EF6EF73FC4B}"/>
    <dgm:cxn modelId="{38D2E531-73B4-4561-B226-DD171939CA66}" srcId="{B45902F6-F56B-4288-AA24-F001C041850A}" destId="{64975AD5-4C4F-4359-AAB8-40A3F5F3F212}" srcOrd="2" destOrd="0" parTransId="{BB944493-670B-43CD-868A-4615C159DCFA}" sibTransId="{5AB7CC31-8252-403D-A2DF-22110788284E}"/>
    <dgm:cxn modelId="{E0CCF75B-A580-4591-B3FF-9EC945766924}" type="presOf" srcId="{BB944493-670B-43CD-868A-4615C159DCFA}" destId="{37022BEA-ABFD-4348-A1F3-012AAE3561B4}" srcOrd="0" destOrd="0" presId="urn:microsoft.com/office/officeart/2008/layout/NameandTitleOrganizationalChart"/>
    <dgm:cxn modelId="{52C65D5F-060D-47FE-A714-A9B3ADAC89E5}" srcId="{A82E819C-7B27-4916-8D55-779676E114CA}" destId="{B45902F6-F56B-4288-AA24-F001C041850A}" srcOrd="0" destOrd="0" parTransId="{41A885CA-A91E-4557-B4F8-61EB349DA01E}" sibTransId="{1DB7883A-0A2C-480F-822C-F5F1A44C7BD8}"/>
    <dgm:cxn modelId="{22B17164-DAFA-4D4A-B776-F34D7BA4EC76}" type="presOf" srcId="{9CE3B8C4-F6FC-4C0F-ABCF-C773F92DB8E4}" destId="{69037629-7781-4B72-8F46-A1E236F613B0}" srcOrd="0" destOrd="0" presId="urn:microsoft.com/office/officeart/2008/layout/NameandTitleOrganizationalChart"/>
    <dgm:cxn modelId="{A8D51E45-17C3-4380-8983-99A14E79601B}" type="presOf" srcId="{6A2C771C-C907-40DC-8BDB-7B4C05F30BD2}" destId="{9D6ED605-0DD1-4D8C-85B3-6D39E014D443}" srcOrd="0" destOrd="0" presId="urn:microsoft.com/office/officeart/2008/layout/NameandTitleOrganizationalChart"/>
    <dgm:cxn modelId="{DEE91146-0BF2-4C64-A0CB-63B4B34C4DC2}" type="presOf" srcId="{B45902F6-F56B-4288-AA24-F001C041850A}" destId="{BAFC90E2-C887-431D-8BB0-5D8A27D8CCB2}" srcOrd="1" destOrd="0" presId="urn:microsoft.com/office/officeart/2008/layout/NameandTitleOrganizationalChart"/>
    <dgm:cxn modelId="{9105EF48-8AB8-415D-B4C9-E99B6439DC8E}" type="presOf" srcId="{1DB7883A-0A2C-480F-822C-F5F1A44C7BD8}" destId="{A0BE736E-2ECF-4D7F-8346-C5BE92CCFE24}" srcOrd="0" destOrd="0" presId="urn:microsoft.com/office/officeart/2008/layout/NameandTitleOrganizationalChart"/>
    <dgm:cxn modelId="{6226B44F-CF46-4D7C-B763-8DD0C6F7250A}" type="presOf" srcId="{A82E819C-7B27-4916-8D55-779676E114CA}" destId="{C08E8D53-5BE3-4FA5-9487-FD421184774F}" srcOrd="0" destOrd="0" presId="urn:microsoft.com/office/officeart/2008/layout/NameandTitleOrganizationalChart"/>
    <dgm:cxn modelId="{82A34350-3677-46CE-A3A8-F3855DB4656B}" type="presOf" srcId="{9F3A9B37-F5E9-4775-AF5D-06074F0812BD}" destId="{51C4E80E-DA08-491F-A9A6-A9A9ABD2BBE2}" srcOrd="0" destOrd="0" presId="urn:microsoft.com/office/officeart/2008/layout/NameandTitleOrganizationalChart"/>
    <dgm:cxn modelId="{462B4380-B9C0-4E58-8F05-2D92990655E5}" type="presOf" srcId="{B45902F6-F56B-4288-AA24-F001C041850A}" destId="{8044B857-85E8-4D17-8814-1C1FDA6370F4}" srcOrd="0" destOrd="0" presId="urn:microsoft.com/office/officeart/2008/layout/NameandTitleOrganizationalChart"/>
    <dgm:cxn modelId="{B38DB984-2522-436F-9169-D12284C21FDE}" srcId="{B45902F6-F56B-4288-AA24-F001C041850A}" destId="{D261A12D-4CB2-4973-B1DA-D64D8C9AB63D}" srcOrd="0" destOrd="0" parTransId="{9F3A9B37-F5E9-4775-AF5D-06074F0812BD}" sibTransId="{6A2C771C-C907-40DC-8BDB-7B4C05F30BD2}"/>
    <dgm:cxn modelId="{13D9F48E-6C76-4208-9213-EB945C958CDC}" type="presOf" srcId="{C2E0F250-EC13-4B3E-9B0D-2A717C30CD6D}" destId="{F4FCBC16-32ED-466E-8498-9C0988476ADF}" srcOrd="0" destOrd="0" presId="urn:microsoft.com/office/officeart/2008/layout/NameandTitleOrganizationalChart"/>
    <dgm:cxn modelId="{BEA885A6-61C3-45EC-9124-3F53CC4A7732}" type="presOf" srcId="{D261A12D-4CB2-4973-B1DA-D64D8C9AB63D}" destId="{04B694AF-2B32-42B5-8EBE-F4CB0DDA2EF2}" srcOrd="0" destOrd="0" presId="urn:microsoft.com/office/officeart/2008/layout/NameandTitleOrganizationalChart"/>
    <dgm:cxn modelId="{DE4574A7-91D7-4DAC-B5E1-E1D58F691C4E}" type="presOf" srcId="{91D8F913-AD98-49B8-9602-4E9987E9EF43}" destId="{AB1CC9A6-3AC3-4E8E-89F4-28760C4244C2}" srcOrd="0" destOrd="0" presId="urn:microsoft.com/office/officeart/2008/layout/NameandTitleOrganizationalChart"/>
    <dgm:cxn modelId="{B02CF8A8-CEBF-472A-9E00-3E5024C05B04}" type="presOf" srcId="{CAF828AD-8CAC-4922-ADB8-DD775911F5A4}" destId="{B5BC0B89-6987-48E6-947A-E4720A4CABD9}" srcOrd="1" destOrd="0" presId="urn:microsoft.com/office/officeart/2008/layout/NameandTitleOrganizationalChart"/>
    <dgm:cxn modelId="{A44C43AB-396A-4F6E-8F28-19B61447620A}" type="presOf" srcId="{CAF828AD-8CAC-4922-ADB8-DD775911F5A4}" destId="{DCD8B52F-7E8F-46C7-A5EB-A82B1AA08C29}" srcOrd="0" destOrd="0" presId="urn:microsoft.com/office/officeart/2008/layout/NameandTitleOrganizationalChart"/>
    <dgm:cxn modelId="{272D52BE-9594-4FD7-8191-2B23AFBBFE17}" type="presOf" srcId="{64975AD5-4C4F-4359-AAB8-40A3F5F3F212}" destId="{D20C61C5-8BA1-42D2-80F4-A06448020E8D}" srcOrd="0" destOrd="0" presId="urn:microsoft.com/office/officeart/2008/layout/NameandTitleOrganizationalChart"/>
    <dgm:cxn modelId="{F49631CE-6726-4284-9FED-730C723A39BC}" srcId="{B45902F6-F56B-4288-AA24-F001C041850A}" destId="{9CE3B8C4-F6FC-4C0F-ABCF-C773F92DB8E4}" srcOrd="3" destOrd="0" parTransId="{91D8F913-AD98-49B8-9602-4E9987E9EF43}" sibTransId="{C2E0F250-EC13-4B3E-9B0D-2A717C30CD6D}"/>
    <dgm:cxn modelId="{69C53FD1-9E57-4642-9EC0-E126273C1C24}" type="presOf" srcId="{5AB7CC31-8252-403D-A2DF-22110788284E}" destId="{497CB678-905C-4F26-BA4A-E5E4F777C467}" srcOrd="0" destOrd="0" presId="urn:microsoft.com/office/officeart/2008/layout/NameandTitleOrganizationalChart"/>
    <dgm:cxn modelId="{D2D1E1D4-12A8-4DFB-A078-B852B4C0CC40}" type="presOf" srcId="{9CE3B8C4-F6FC-4C0F-ABCF-C773F92DB8E4}" destId="{860F945B-9434-4021-A56C-846FC2686887}" srcOrd="1" destOrd="0" presId="urn:microsoft.com/office/officeart/2008/layout/NameandTitleOrganizationalChart"/>
    <dgm:cxn modelId="{33C60DDF-EE93-433E-85CA-A1CB6F23ED1E}" type="presOf" srcId="{D261A12D-4CB2-4973-B1DA-D64D8C9AB63D}" destId="{16908556-940B-4755-907F-72947671BB7A}" srcOrd="1" destOrd="0" presId="urn:microsoft.com/office/officeart/2008/layout/NameandTitleOrganizationalChart"/>
    <dgm:cxn modelId="{1C856FD1-0544-4B54-BE22-D1A730EDE61A}" type="presParOf" srcId="{C08E8D53-5BE3-4FA5-9487-FD421184774F}" destId="{74D3B4A4-5A0F-414D-AD49-617045B4E322}" srcOrd="0" destOrd="0" presId="urn:microsoft.com/office/officeart/2008/layout/NameandTitleOrganizationalChart"/>
    <dgm:cxn modelId="{C40690CE-CE20-4562-BC1D-4B7B3522AE08}" type="presParOf" srcId="{74D3B4A4-5A0F-414D-AD49-617045B4E322}" destId="{C4364F90-7DD0-4BF8-B32A-ADC4A4491753}" srcOrd="0" destOrd="0" presId="urn:microsoft.com/office/officeart/2008/layout/NameandTitleOrganizationalChart"/>
    <dgm:cxn modelId="{FE1A25EE-CED3-46FD-AD73-C606FCBD5982}" type="presParOf" srcId="{C4364F90-7DD0-4BF8-B32A-ADC4A4491753}" destId="{8044B857-85E8-4D17-8814-1C1FDA6370F4}" srcOrd="0" destOrd="0" presId="urn:microsoft.com/office/officeart/2008/layout/NameandTitleOrganizationalChart"/>
    <dgm:cxn modelId="{B2DAF20A-EE97-48EA-97A9-0FB9A72AF31C}" type="presParOf" srcId="{C4364F90-7DD0-4BF8-B32A-ADC4A4491753}" destId="{A0BE736E-2ECF-4D7F-8346-C5BE92CCFE24}" srcOrd="1" destOrd="0" presId="urn:microsoft.com/office/officeart/2008/layout/NameandTitleOrganizationalChart"/>
    <dgm:cxn modelId="{DF017ADF-394F-4F5B-B0D4-5D63625F492E}" type="presParOf" srcId="{C4364F90-7DD0-4BF8-B32A-ADC4A4491753}" destId="{BAFC90E2-C887-431D-8BB0-5D8A27D8CCB2}" srcOrd="2" destOrd="0" presId="urn:microsoft.com/office/officeart/2008/layout/NameandTitleOrganizationalChart"/>
    <dgm:cxn modelId="{39925B53-11C2-4E59-A9A4-F34947A3062D}" type="presParOf" srcId="{74D3B4A4-5A0F-414D-AD49-617045B4E322}" destId="{9E599456-A722-43AA-82AB-3F866640A295}" srcOrd="1" destOrd="0" presId="urn:microsoft.com/office/officeart/2008/layout/NameandTitleOrganizationalChart"/>
    <dgm:cxn modelId="{6A43EF90-2FA1-460D-B72E-2FB119E52A37}" type="presParOf" srcId="{9E599456-A722-43AA-82AB-3F866640A295}" destId="{2257E72C-B40F-4231-8C9F-199EE86A3416}" srcOrd="0" destOrd="0" presId="urn:microsoft.com/office/officeart/2008/layout/NameandTitleOrganizationalChart"/>
    <dgm:cxn modelId="{4A376DB1-EE26-4DBF-BB33-3BCE7932F1B5}" type="presParOf" srcId="{9E599456-A722-43AA-82AB-3F866640A295}" destId="{47EB1165-67A2-4F5A-AA68-A0348403DBD9}" srcOrd="1" destOrd="0" presId="urn:microsoft.com/office/officeart/2008/layout/NameandTitleOrganizationalChart"/>
    <dgm:cxn modelId="{5DDFC832-6472-4710-8323-BE29DC9E149E}" type="presParOf" srcId="{47EB1165-67A2-4F5A-AA68-A0348403DBD9}" destId="{E18B0943-968E-433C-AF8D-2440F0B2ED80}" srcOrd="0" destOrd="0" presId="urn:microsoft.com/office/officeart/2008/layout/NameandTitleOrganizationalChart"/>
    <dgm:cxn modelId="{B21B7A54-F526-425A-92B3-D0687608536F}" type="presParOf" srcId="{E18B0943-968E-433C-AF8D-2440F0B2ED80}" destId="{DCD8B52F-7E8F-46C7-A5EB-A82B1AA08C29}" srcOrd="0" destOrd="0" presId="urn:microsoft.com/office/officeart/2008/layout/NameandTitleOrganizationalChart"/>
    <dgm:cxn modelId="{F0800848-0608-48C8-B275-4583F630E70B}" type="presParOf" srcId="{E18B0943-968E-433C-AF8D-2440F0B2ED80}" destId="{E5FD4F72-C0FD-4B15-96B9-C19EFE6194E9}" srcOrd="1" destOrd="0" presId="urn:microsoft.com/office/officeart/2008/layout/NameandTitleOrganizationalChart"/>
    <dgm:cxn modelId="{1531FDDD-035A-4F70-9588-3400F1C2CEB3}" type="presParOf" srcId="{E18B0943-968E-433C-AF8D-2440F0B2ED80}" destId="{B5BC0B89-6987-48E6-947A-E4720A4CABD9}" srcOrd="2" destOrd="0" presId="urn:microsoft.com/office/officeart/2008/layout/NameandTitleOrganizationalChart"/>
    <dgm:cxn modelId="{845C3373-8F8D-4CF2-BFC4-7ED790A86E2E}" type="presParOf" srcId="{47EB1165-67A2-4F5A-AA68-A0348403DBD9}" destId="{93CFA3B2-ED8D-4883-B46E-E0BDD2B243A2}" srcOrd="1" destOrd="0" presId="urn:microsoft.com/office/officeart/2008/layout/NameandTitleOrganizationalChart"/>
    <dgm:cxn modelId="{E39D3B14-07E2-4D4C-9186-BDCAAC0E9038}" type="presParOf" srcId="{47EB1165-67A2-4F5A-AA68-A0348403DBD9}" destId="{BD19E694-0921-4A76-A366-B4FF5D270587}" srcOrd="2" destOrd="0" presId="urn:microsoft.com/office/officeart/2008/layout/NameandTitleOrganizationalChart"/>
    <dgm:cxn modelId="{AA163254-C35C-4744-AD24-0FCAB6EEBA8C}" type="presParOf" srcId="{9E599456-A722-43AA-82AB-3F866640A295}" destId="{37022BEA-ABFD-4348-A1F3-012AAE3561B4}" srcOrd="2" destOrd="0" presId="urn:microsoft.com/office/officeart/2008/layout/NameandTitleOrganizationalChart"/>
    <dgm:cxn modelId="{A1981020-E21A-4DCB-8A0A-32E86E8E2153}" type="presParOf" srcId="{9E599456-A722-43AA-82AB-3F866640A295}" destId="{55A74D87-C9B0-4144-A448-22854DE01FBE}" srcOrd="3" destOrd="0" presId="urn:microsoft.com/office/officeart/2008/layout/NameandTitleOrganizationalChart"/>
    <dgm:cxn modelId="{5C4245A2-7B0F-4CC0-B30A-A4AC2E397C4B}" type="presParOf" srcId="{55A74D87-C9B0-4144-A448-22854DE01FBE}" destId="{33D0A250-598A-4CE8-8AD3-648170F91D57}" srcOrd="0" destOrd="0" presId="urn:microsoft.com/office/officeart/2008/layout/NameandTitleOrganizationalChart"/>
    <dgm:cxn modelId="{9D536E7B-1539-4755-89B4-1B81DA0B946E}" type="presParOf" srcId="{33D0A250-598A-4CE8-8AD3-648170F91D57}" destId="{D20C61C5-8BA1-42D2-80F4-A06448020E8D}" srcOrd="0" destOrd="0" presId="urn:microsoft.com/office/officeart/2008/layout/NameandTitleOrganizationalChart"/>
    <dgm:cxn modelId="{624853AD-D7D4-4DA7-A30B-6C3B63A01E74}" type="presParOf" srcId="{33D0A250-598A-4CE8-8AD3-648170F91D57}" destId="{497CB678-905C-4F26-BA4A-E5E4F777C467}" srcOrd="1" destOrd="0" presId="urn:microsoft.com/office/officeart/2008/layout/NameandTitleOrganizationalChart"/>
    <dgm:cxn modelId="{5BD38F72-DB6F-4457-B53F-AAADC0F94A74}" type="presParOf" srcId="{33D0A250-598A-4CE8-8AD3-648170F91D57}" destId="{A296A98B-0EB7-4BA8-960F-348DBE1A391F}" srcOrd="2" destOrd="0" presId="urn:microsoft.com/office/officeart/2008/layout/NameandTitleOrganizationalChart"/>
    <dgm:cxn modelId="{978A606A-5A01-413A-B251-3D87ECBF7C54}" type="presParOf" srcId="{55A74D87-C9B0-4144-A448-22854DE01FBE}" destId="{4351AFB9-A731-4574-8874-4E0BAD03562D}" srcOrd="1" destOrd="0" presId="urn:microsoft.com/office/officeart/2008/layout/NameandTitleOrganizationalChart"/>
    <dgm:cxn modelId="{8A75A7CC-0DD4-4470-AC39-117D22B9AA07}" type="presParOf" srcId="{55A74D87-C9B0-4144-A448-22854DE01FBE}" destId="{2226158A-D48C-403C-B036-4FF30799E92D}" srcOrd="2" destOrd="0" presId="urn:microsoft.com/office/officeart/2008/layout/NameandTitleOrganizationalChart"/>
    <dgm:cxn modelId="{83159223-C9F6-43F1-961C-8503BDAA7132}" type="presParOf" srcId="{9E599456-A722-43AA-82AB-3F866640A295}" destId="{AB1CC9A6-3AC3-4E8E-89F4-28760C4244C2}" srcOrd="4" destOrd="0" presId="urn:microsoft.com/office/officeart/2008/layout/NameandTitleOrganizationalChart"/>
    <dgm:cxn modelId="{749A257E-CFD9-4AD4-9670-6594F6E8BAC2}" type="presParOf" srcId="{9E599456-A722-43AA-82AB-3F866640A295}" destId="{CFED4DFB-A9D4-49FA-8B00-E1F08870D74C}" srcOrd="5" destOrd="0" presId="urn:microsoft.com/office/officeart/2008/layout/NameandTitleOrganizationalChart"/>
    <dgm:cxn modelId="{7B62C4B4-E208-4EC9-9D2B-5627E95457DB}" type="presParOf" srcId="{CFED4DFB-A9D4-49FA-8B00-E1F08870D74C}" destId="{EDCBC78E-31A8-44C8-8AB5-224A973C78F8}" srcOrd="0" destOrd="0" presId="urn:microsoft.com/office/officeart/2008/layout/NameandTitleOrganizationalChart"/>
    <dgm:cxn modelId="{F67BCE45-4358-4E11-97B4-CA884AA9E7C4}" type="presParOf" srcId="{EDCBC78E-31A8-44C8-8AB5-224A973C78F8}" destId="{69037629-7781-4B72-8F46-A1E236F613B0}" srcOrd="0" destOrd="0" presId="urn:microsoft.com/office/officeart/2008/layout/NameandTitleOrganizationalChart"/>
    <dgm:cxn modelId="{B0331611-61D5-4AB4-9EFF-5CA7C620EA95}" type="presParOf" srcId="{EDCBC78E-31A8-44C8-8AB5-224A973C78F8}" destId="{F4FCBC16-32ED-466E-8498-9C0988476ADF}" srcOrd="1" destOrd="0" presId="urn:microsoft.com/office/officeart/2008/layout/NameandTitleOrganizationalChart"/>
    <dgm:cxn modelId="{05BF5608-39AB-4F1C-AEF1-656C2887A8C7}" type="presParOf" srcId="{EDCBC78E-31A8-44C8-8AB5-224A973C78F8}" destId="{860F945B-9434-4021-A56C-846FC2686887}" srcOrd="2" destOrd="0" presId="urn:microsoft.com/office/officeart/2008/layout/NameandTitleOrganizationalChart"/>
    <dgm:cxn modelId="{382FB1E4-B395-499D-A91B-FAF7FE22F096}" type="presParOf" srcId="{CFED4DFB-A9D4-49FA-8B00-E1F08870D74C}" destId="{AA173507-CCA0-4A88-9B8C-BE975FEFFF22}" srcOrd="1" destOrd="0" presId="urn:microsoft.com/office/officeart/2008/layout/NameandTitleOrganizationalChart"/>
    <dgm:cxn modelId="{01EE24EB-64BC-4DF8-9C85-9DA0E7E88B12}" type="presParOf" srcId="{CFED4DFB-A9D4-49FA-8B00-E1F08870D74C}" destId="{D31855D9-218D-4BDA-9F4E-C2857666D9BE}" srcOrd="2" destOrd="0" presId="urn:microsoft.com/office/officeart/2008/layout/NameandTitleOrganizationalChart"/>
    <dgm:cxn modelId="{8888EE6D-3F72-486D-A7EC-85C407B55C27}" type="presParOf" srcId="{74D3B4A4-5A0F-414D-AD49-617045B4E322}" destId="{BE2099E2-CB68-4A49-ADAD-6356C5C2C57F}" srcOrd="2" destOrd="0" presId="urn:microsoft.com/office/officeart/2008/layout/NameandTitleOrganizationalChart"/>
    <dgm:cxn modelId="{9657C087-7E45-4E79-AC6B-F5D34DF9BBA1}" type="presParOf" srcId="{BE2099E2-CB68-4A49-ADAD-6356C5C2C57F}" destId="{51C4E80E-DA08-491F-A9A6-A9A9ABD2BBE2}" srcOrd="0" destOrd="0" presId="urn:microsoft.com/office/officeart/2008/layout/NameandTitleOrganizationalChart"/>
    <dgm:cxn modelId="{10072007-61D8-4A52-B583-17B9BBB3745C}" type="presParOf" srcId="{BE2099E2-CB68-4A49-ADAD-6356C5C2C57F}" destId="{9945F3FF-2D8C-4686-9F5C-65AAD6BBB0BC}" srcOrd="1" destOrd="0" presId="urn:microsoft.com/office/officeart/2008/layout/NameandTitleOrganizationalChart"/>
    <dgm:cxn modelId="{6EAC55D5-B934-4335-80F4-1DAD74FD899D}" type="presParOf" srcId="{9945F3FF-2D8C-4686-9F5C-65AAD6BBB0BC}" destId="{840A30FF-92B5-4962-A7ED-2872CBD40D2D}" srcOrd="0" destOrd="0" presId="urn:microsoft.com/office/officeart/2008/layout/NameandTitleOrganizationalChart"/>
    <dgm:cxn modelId="{DD661E99-891E-47B8-8A6A-5CB64B0D855C}" type="presParOf" srcId="{840A30FF-92B5-4962-A7ED-2872CBD40D2D}" destId="{04B694AF-2B32-42B5-8EBE-F4CB0DDA2EF2}" srcOrd="0" destOrd="0" presId="urn:microsoft.com/office/officeart/2008/layout/NameandTitleOrganizationalChart"/>
    <dgm:cxn modelId="{EEC149E2-881A-4853-9932-63FB199D619D}" type="presParOf" srcId="{840A30FF-92B5-4962-A7ED-2872CBD40D2D}" destId="{9D6ED605-0DD1-4D8C-85B3-6D39E014D443}" srcOrd="1" destOrd="0" presId="urn:microsoft.com/office/officeart/2008/layout/NameandTitleOrganizationalChart"/>
    <dgm:cxn modelId="{720CE115-D98C-45AE-84DF-95780BD77C44}" type="presParOf" srcId="{840A30FF-92B5-4962-A7ED-2872CBD40D2D}" destId="{16908556-940B-4755-907F-72947671BB7A}" srcOrd="2" destOrd="0" presId="urn:microsoft.com/office/officeart/2008/layout/NameandTitleOrganizationalChart"/>
    <dgm:cxn modelId="{5EB4DC85-0187-431A-8ECB-EE5D2F2D19B0}" type="presParOf" srcId="{9945F3FF-2D8C-4686-9F5C-65AAD6BBB0BC}" destId="{111704DC-449D-4F85-8825-B5346A38CB88}" srcOrd="1" destOrd="0" presId="urn:microsoft.com/office/officeart/2008/layout/NameandTitleOrganizationalChart"/>
    <dgm:cxn modelId="{4E8A27F6-D472-4118-AB0E-306FC6BFDE98}" type="presParOf" srcId="{9945F3FF-2D8C-4686-9F5C-65AAD6BBB0BC}" destId="{D3BFEE98-B316-41DC-97FD-B4AE72D7CC5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AAE2C-9884-49BE-B19B-63C8267583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C360208-A77F-4700-9A21-8693A467F517}">
      <dgm:prSet phldrT="[Text]" custT="1"/>
      <dgm:spPr/>
      <dgm:t>
        <a:bodyPr/>
        <a:lstStyle/>
        <a:p>
          <a:pPr algn="ctr"/>
          <a:endParaRPr lang="de-DE" sz="1100" dirty="0">
            <a:latin typeface="Arial" pitchFamily="34" charset="0"/>
            <a:cs typeface="Arial" pitchFamily="34" charset="0"/>
          </a:endParaRPr>
        </a:p>
      </dgm:t>
    </dgm:pt>
    <dgm:pt modelId="{ED091257-2C50-4FD4-A15E-7A59F933EABB}" type="sibTrans" cxnId="{594618E4-1F23-4BD2-9728-AD837665C922}">
      <dgm:prSet/>
      <dgm:spPr/>
      <dgm:t>
        <a:bodyPr/>
        <a:lstStyle/>
        <a:p>
          <a:endParaRPr lang="de-DE"/>
        </a:p>
      </dgm:t>
    </dgm:pt>
    <dgm:pt modelId="{1592029D-CE4B-411C-8207-8830A0DAB957}" type="parTrans" cxnId="{594618E4-1F23-4BD2-9728-AD837665C922}">
      <dgm:prSet/>
      <dgm:spPr/>
      <dgm:t>
        <a:bodyPr/>
        <a:lstStyle/>
        <a:p>
          <a:endParaRPr lang="de-DE"/>
        </a:p>
      </dgm:t>
    </dgm:pt>
    <dgm:pt modelId="{4DBA0729-128D-4BF4-BD60-ED224B672916}" type="pres">
      <dgm:prSet presAssocID="{B84AAE2C-9884-49BE-B19B-63C826758384}" presName="matrix" presStyleCnt="0">
        <dgm:presLayoutVars>
          <dgm:chMax val="1"/>
          <dgm:dir/>
          <dgm:resizeHandles val="exact"/>
        </dgm:presLayoutVars>
      </dgm:prSet>
      <dgm:spPr/>
    </dgm:pt>
    <dgm:pt modelId="{39C9DD02-DF5C-4946-96C2-7AE1F5E9F3E9}" type="pres">
      <dgm:prSet presAssocID="{B84AAE2C-9884-49BE-B19B-63C826758384}" presName="axisShape" presStyleLbl="bgShp" presStyleIdx="0" presStyleCnt="1" custScaleX="200000"/>
      <dgm:spPr/>
    </dgm:pt>
    <dgm:pt modelId="{C43DAF00-E0A2-46CE-897D-5620C6E8DC14}" type="pres">
      <dgm:prSet presAssocID="{B84AAE2C-9884-49BE-B19B-63C826758384}" presName="rect1" presStyleLbl="node1" presStyleIdx="0" presStyleCnt="4" custScaleX="207368" custScaleY="116371" custLinFactNeighborX="-67984" custLinFactNeighborY="-4032">
        <dgm:presLayoutVars>
          <dgm:chMax val="0"/>
          <dgm:chPref val="0"/>
          <dgm:bulletEnabled val="1"/>
        </dgm:presLayoutVars>
      </dgm:prSet>
      <dgm:spPr/>
    </dgm:pt>
    <dgm:pt modelId="{0C32CEB3-9DD3-4D3A-8C9A-69876FB104DC}" type="pres">
      <dgm:prSet presAssocID="{B84AAE2C-9884-49BE-B19B-63C826758384}" presName="rect2" presStyleLbl="node1" presStyleIdx="1" presStyleCnt="4" custScaleX="206291" custScaleY="116371" custLinFactNeighborX="67984" custLinFactNeighborY="-4032">
        <dgm:presLayoutVars>
          <dgm:chMax val="0"/>
          <dgm:chPref val="0"/>
          <dgm:bulletEnabled val="1"/>
        </dgm:presLayoutVars>
      </dgm:prSet>
      <dgm:spPr/>
    </dgm:pt>
    <dgm:pt modelId="{B8DC0387-4FA3-4E71-8F67-834ADE7E8C0B}" type="pres">
      <dgm:prSet presAssocID="{B84AAE2C-9884-49BE-B19B-63C826758384}" presName="rect3" presStyleLbl="node1" presStyleIdx="2" presStyleCnt="4" custScaleX="207368" custScaleY="116371" custLinFactNeighborX="-67984" custLinFactNeighborY="4032">
        <dgm:presLayoutVars>
          <dgm:chMax val="0"/>
          <dgm:chPref val="0"/>
          <dgm:bulletEnabled val="1"/>
        </dgm:presLayoutVars>
      </dgm:prSet>
      <dgm:spPr/>
    </dgm:pt>
    <dgm:pt modelId="{311F9515-BCF3-4B8B-AEA3-E7CAA01890AD}" type="pres">
      <dgm:prSet presAssocID="{B84AAE2C-9884-49BE-B19B-63C826758384}" presName="rect4" presStyleLbl="node1" presStyleIdx="3" presStyleCnt="4" custScaleX="205140" custScaleY="116371" custLinFactNeighborX="67984" custLinFactNeighborY="4032">
        <dgm:presLayoutVars>
          <dgm:chMax val="0"/>
          <dgm:chPref val="0"/>
          <dgm:bulletEnabled val="1"/>
        </dgm:presLayoutVars>
      </dgm:prSet>
      <dgm:spPr/>
    </dgm:pt>
  </dgm:ptLst>
  <dgm:cxnLst>
    <dgm:cxn modelId="{F6900124-4688-40DA-A21C-1B5260B5E51E}" type="presOf" srcId="{5C360208-A77F-4700-9A21-8693A467F517}" destId="{C43DAF00-E0A2-46CE-897D-5620C6E8DC14}" srcOrd="0" destOrd="0" presId="urn:microsoft.com/office/officeart/2005/8/layout/matrix2"/>
    <dgm:cxn modelId="{25E0CB63-8A66-41F0-949F-2F8422B13DAE}" type="presOf" srcId="{B84AAE2C-9884-49BE-B19B-63C826758384}" destId="{4DBA0729-128D-4BF4-BD60-ED224B672916}" srcOrd="0" destOrd="0" presId="urn:microsoft.com/office/officeart/2005/8/layout/matrix2"/>
    <dgm:cxn modelId="{594618E4-1F23-4BD2-9728-AD837665C922}" srcId="{B84AAE2C-9884-49BE-B19B-63C826758384}" destId="{5C360208-A77F-4700-9A21-8693A467F517}" srcOrd="0" destOrd="0" parTransId="{1592029D-CE4B-411C-8207-8830A0DAB957}" sibTransId="{ED091257-2C50-4FD4-A15E-7A59F933EABB}"/>
    <dgm:cxn modelId="{768B9FF1-6DAA-4525-8F83-6784C69344A2}" type="presParOf" srcId="{4DBA0729-128D-4BF4-BD60-ED224B672916}" destId="{39C9DD02-DF5C-4946-96C2-7AE1F5E9F3E9}" srcOrd="0" destOrd="0" presId="urn:microsoft.com/office/officeart/2005/8/layout/matrix2"/>
    <dgm:cxn modelId="{547E96AE-2FB3-47C6-AE46-1BDEDB2D7CC6}" type="presParOf" srcId="{4DBA0729-128D-4BF4-BD60-ED224B672916}" destId="{C43DAF00-E0A2-46CE-897D-5620C6E8DC14}" srcOrd="1" destOrd="0" presId="urn:microsoft.com/office/officeart/2005/8/layout/matrix2"/>
    <dgm:cxn modelId="{DE27F6F0-D42D-4409-B372-A0CD7958BE4C}" type="presParOf" srcId="{4DBA0729-128D-4BF4-BD60-ED224B672916}" destId="{0C32CEB3-9DD3-4D3A-8C9A-69876FB104DC}" srcOrd="2" destOrd="0" presId="urn:microsoft.com/office/officeart/2005/8/layout/matrix2"/>
    <dgm:cxn modelId="{D31AA9BB-5682-41F6-A87D-4CB708BF928C}" type="presParOf" srcId="{4DBA0729-128D-4BF4-BD60-ED224B672916}" destId="{B8DC0387-4FA3-4E71-8F67-834ADE7E8C0B}" srcOrd="3" destOrd="0" presId="urn:microsoft.com/office/officeart/2005/8/layout/matrix2"/>
    <dgm:cxn modelId="{C653089E-C50C-4174-AFAE-7D67F9C903C5}" type="presParOf" srcId="{4DBA0729-128D-4BF4-BD60-ED224B672916}" destId="{311F9515-BCF3-4B8B-AEA3-E7CAA01890A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AAE2C-9884-49BE-B19B-63C8267583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C360208-A77F-4700-9A21-8693A467F517}">
      <dgm:prSet phldrT="[Text]" custT="1"/>
      <dgm:spPr/>
      <dgm:t>
        <a:bodyPr/>
        <a:lstStyle/>
        <a:p>
          <a:pPr algn="ctr"/>
          <a:endParaRPr lang="de-DE" sz="1100" dirty="0">
            <a:latin typeface="Arial" pitchFamily="34" charset="0"/>
            <a:cs typeface="Arial" pitchFamily="34" charset="0"/>
          </a:endParaRPr>
        </a:p>
      </dgm:t>
    </dgm:pt>
    <dgm:pt modelId="{ED091257-2C50-4FD4-A15E-7A59F933EABB}" type="sibTrans" cxnId="{594618E4-1F23-4BD2-9728-AD837665C922}">
      <dgm:prSet/>
      <dgm:spPr/>
      <dgm:t>
        <a:bodyPr/>
        <a:lstStyle/>
        <a:p>
          <a:endParaRPr lang="de-DE"/>
        </a:p>
      </dgm:t>
    </dgm:pt>
    <dgm:pt modelId="{1592029D-CE4B-411C-8207-8830A0DAB957}" type="parTrans" cxnId="{594618E4-1F23-4BD2-9728-AD837665C922}">
      <dgm:prSet/>
      <dgm:spPr/>
      <dgm:t>
        <a:bodyPr/>
        <a:lstStyle/>
        <a:p>
          <a:endParaRPr lang="de-DE"/>
        </a:p>
      </dgm:t>
    </dgm:pt>
    <dgm:pt modelId="{4DBA0729-128D-4BF4-BD60-ED224B672916}" type="pres">
      <dgm:prSet presAssocID="{B84AAE2C-9884-49BE-B19B-63C826758384}" presName="matrix" presStyleCnt="0">
        <dgm:presLayoutVars>
          <dgm:chMax val="1"/>
          <dgm:dir/>
          <dgm:resizeHandles val="exact"/>
        </dgm:presLayoutVars>
      </dgm:prSet>
      <dgm:spPr/>
    </dgm:pt>
    <dgm:pt modelId="{39C9DD02-DF5C-4946-96C2-7AE1F5E9F3E9}" type="pres">
      <dgm:prSet presAssocID="{B84AAE2C-9884-49BE-B19B-63C826758384}" presName="axisShape" presStyleLbl="bgShp" presStyleIdx="0" presStyleCnt="1" custScaleX="200000"/>
      <dgm:spPr/>
    </dgm:pt>
    <dgm:pt modelId="{C43DAF00-E0A2-46CE-897D-5620C6E8DC14}" type="pres">
      <dgm:prSet presAssocID="{B84AAE2C-9884-49BE-B19B-63C826758384}" presName="rect1" presStyleLbl="node1" presStyleIdx="0" presStyleCnt="4" custScaleX="207368" custScaleY="116371" custLinFactNeighborX="-67984" custLinFactNeighborY="-4032">
        <dgm:presLayoutVars>
          <dgm:chMax val="0"/>
          <dgm:chPref val="0"/>
          <dgm:bulletEnabled val="1"/>
        </dgm:presLayoutVars>
      </dgm:prSet>
      <dgm:spPr/>
    </dgm:pt>
    <dgm:pt modelId="{0C32CEB3-9DD3-4D3A-8C9A-69876FB104DC}" type="pres">
      <dgm:prSet presAssocID="{B84AAE2C-9884-49BE-B19B-63C826758384}" presName="rect2" presStyleLbl="node1" presStyleIdx="1" presStyleCnt="4" custScaleX="206291" custScaleY="116371" custLinFactNeighborX="67984" custLinFactNeighborY="-4032">
        <dgm:presLayoutVars>
          <dgm:chMax val="0"/>
          <dgm:chPref val="0"/>
          <dgm:bulletEnabled val="1"/>
        </dgm:presLayoutVars>
      </dgm:prSet>
      <dgm:spPr/>
    </dgm:pt>
    <dgm:pt modelId="{B8DC0387-4FA3-4E71-8F67-834ADE7E8C0B}" type="pres">
      <dgm:prSet presAssocID="{B84AAE2C-9884-49BE-B19B-63C826758384}" presName="rect3" presStyleLbl="node1" presStyleIdx="2" presStyleCnt="4" custScaleX="207368" custScaleY="116371" custLinFactNeighborX="-67984" custLinFactNeighborY="4032">
        <dgm:presLayoutVars>
          <dgm:chMax val="0"/>
          <dgm:chPref val="0"/>
          <dgm:bulletEnabled val="1"/>
        </dgm:presLayoutVars>
      </dgm:prSet>
      <dgm:spPr/>
    </dgm:pt>
    <dgm:pt modelId="{311F9515-BCF3-4B8B-AEA3-E7CAA01890AD}" type="pres">
      <dgm:prSet presAssocID="{B84AAE2C-9884-49BE-B19B-63C826758384}" presName="rect4" presStyleLbl="node1" presStyleIdx="3" presStyleCnt="4" custScaleX="205140" custScaleY="116371" custLinFactNeighborX="67984" custLinFactNeighborY="4032">
        <dgm:presLayoutVars>
          <dgm:chMax val="0"/>
          <dgm:chPref val="0"/>
          <dgm:bulletEnabled val="1"/>
        </dgm:presLayoutVars>
      </dgm:prSet>
      <dgm:spPr/>
    </dgm:pt>
  </dgm:ptLst>
  <dgm:cxnLst>
    <dgm:cxn modelId="{A6CEB93A-3B8E-4793-BC5E-6BFFF984159D}" type="presOf" srcId="{B84AAE2C-9884-49BE-B19B-63C826758384}" destId="{4DBA0729-128D-4BF4-BD60-ED224B672916}" srcOrd="0" destOrd="0" presId="urn:microsoft.com/office/officeart/2005/8/layout/matrix2"/>
    <dgm:cxn modelId="{32543AA9-B6BB-4AC3-8212-54C18E5E5CF1}" type="presOf" srcId="{5C360208-A77F-4700-9A21-8693A467F517}" destId="{C43DAF00-E0A2-46CE-897D-5620C6E8DC14}" srcOrd="0" destOrd="0" presId="urn:microsoft.com/office/officeart/2005/8/layout/matrix2"/>
    <dgm:cxn modelId="{594618E4-1F23-4BD2-9728-AD837665C922}" srcId="{B84AAE2C-9884-49BE-B19B-63C826758384}" destId="{5C360208-A77F-4700-9A21-8693A467F517}" srcOrd="0" destOrd="0" parTransId="{1592029D-CE4B-411C-8207-8830A0DAB957}" sibTransId="{ED091257-2C50-4FD4-A15E-7A59F933EABB}"/>
    <dgm:cxn modelId="{B49E4852-1997-4A1C-8B65-2CA24BE2919B}" type="presParOf" srcId="{4DBA0729-128D-4BF4-BD60-ED224B672916}" destId="{39C9DD02-DF5C-4946-96C2-7AE1F5E9F3E9}" srcOrd="0" destOrd="0" presId="urn:microsoft.com/office/officeart/2005/8/layout/matrix2"/>
    <dgm:cxn modelId="{99B60F3F-2572-4857-811E-35484687D462}" type="presParOf" srcId="{4DBA0729-128D-4BF4-BD60-ED224B672916}" destId="{C43DAF00-E0A2-46CE-897D-5620C6E8DC14}" srcOrd="1" destOrd="0" presId="urn:microsoft.com/office/officeart/2005/8/layout/matrix2"/>
    <dgm:cxn modelId="{7277D7F4-AB15-44EB-B806-9239B0EB77F3}" type="presParOf" srcId="{4DBA0729-128D-4BF4-BD60-ED224B672916}" destId="{0C32CEB3-9DD3-4D3A-8C9A-69876FB104DC}" srcOrd="2" destOrd="0" presId="urn:microsoft.com/office/officeart/2005/8/layout/matrix2"/>
    <dgm:cxn modelId="{10A0B5AA-59D9-4C08-9EC2-FA0DFA4A2D5D}" type="presParOf" srcId="{4DBA0729-128D-4BF4-BD60-ED224B672916}" destId="{B8DC0387-4FA3-4E71-8F67-834ADE7E8C0B}" srcOrd="3" destOrd="0" presId="urn:microsoft.com/office/officeart/2005/8/layout/matrix2"/>
    <dgm:cxn modelId="{E83D5D76-0110-47DE-898B-80E6F9219CA7}" type="presParOf" srcId="{4DBA0729-128D-4BF4-BD60-ED224B672916}" destId="{311F9515-BCF3-4B8B-AEA3-E7CAA01890A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4E80E-DA08-491F-A9A6-A9A9ABD2BBE2}">
      <dsp:nvSpPr>
        <dsp:cNvPr id="0" name=""/>
        <dsp:cNvSpPr/>
      </dsp:nvSpPr>
      <dsp:spPr>
        <a:xfrm>
          <a:off x="3387841" y="359243"/>
          <a:ext cx="91440" cy="386270"/>
        </a:xfrm>
        <a:custGeom>
          <a:avLst/>
          <a:gdLst/>
          <a:ahLst/>
          <a:cxnLst/>
          <a:rect l="0" t="0" r="0" b="0"/>
          <a:pathLst>
            <a:path>
              <a:moveTo>
                <a:pt x="129345" y="0"/>
              </a:moveTo>
              <a:lnTo>
                <a:pt x="129345" y="386270"/>
              </a:lnTo>
              <a:lnTo>
                <a:pt x="45720" y="386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CC9A6-3AC3-4E8E-89F4-28760C4244C2}">
      <dsp:nvSpPr>
        <dsp:cNvPr id="0" name=""/>
        <dsp:cNvSpPr/>
      </dsp:nvSpPr>
      <dsp:spPr>
        <a:xfrm>
          <a:off x="3517186" y="359243"/>
          <a:ext cx="2206656" cy="77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14"/>
              </a:lnTo>
              <a:lnTo>
                <a:pt x="2206656" y="688914"/>
              </a:lnTo>
              <a:lnTo>
                <a:pt x="2206656" y="772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22BEA-ABFD-4348-A1F3-012AAE3561B4}">
      <dsp:nvSpPr>
        <dsp:cNvPr id="0" name=""/>
        <dsp:cNvSpPr/>
      </dsp:nvSpPr>
      <dsp:spPr>
        <a:xfrm>
          <a:off x="3471466" y="359243"/>
          <a:ext cx="91440" cy="772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2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7E72C-B40F-4231-8C9F-199EE86A3416}">
      <dsp:nvSpPr>
        <dsp:cNvPr id="0" name=""/>
        <dsp:cNvSpPr/>
      </dsp:nvSpPr>
      <dsp:spPr>
        <a:xfrm>
          <a:off x="1310529" y="359243"/>
          <a:ext cx="2206656" cy="772540"/>
        </a:xfrm>
        <a:custGeom>
          <a:avLst/>
          <a:gdLst/>
          <a:ahLst/>
          <a:cxnLst/>
          <a:rect l="0" t="0" r="0" b="0"/>
          <a:pathLst>
            <a:path>
              <a:moveTo>
                <a:pt x="2206656" y="0"/>
              </a:moveTo>
              <a:lnTo>
                <a:pt x="2206656" y="688914"/>
              </a:lnTo>
              <a:lnTo>
                <a:pt x="0" y="688914"/>
              </a:lnTo>
              <a:lnTo>
                <a:pt x="0" y="772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4B857-85E8-4D17-8814-1C1FDA6370F4}">
      <dsp:nvSpPr>
        <dsp:cNvPr id="0" name=""/>
        <dsp:cNvSpPr/>
      </dsp:nvSpPr>
      <dsp:spPr>
        <a:xfrm>
          <a:off x="2497483" y="848"/>
          <a:ext cx="2039405" cy="35839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505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2497483" y="848"/>
        <a:ext cx="2039405" cy="358394"/>
      </dsp:txXfrm>
    </dsp:sp>
    <dsp:sp modelId="{A0BE736E-2ECF-4D7F-8346-C5BE92CCFE24}">
      <dsp:nvSpPr>
        <dsp:cNvPr id="0" name=""/>
        <dsp:cNvSpPr/>
      </dsp:nvSpPr>
      <dsp:spPr>
        <a:xfrm>
          <a:off x="3309523" y="279599"/>
          <a:ext cx="622987" cy="11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3309523" y="279599"/>
        <a:ext cx="622987" cy="119464"/>
      </dsp:txXfrm>
    </dsp:sp>
    <dsp:sp modelId="{DCD8B52F-7E8F-46C7-A5EB-A82B1AA08C29}">
      <dsp:nvSpPr>
        <dsp:cNvPr id="0" name=""/>
        <dsp:cNvSpPr/>
      </dsp:nvSpPr>
      <dsp:spPr>
        <a:xfrm>
          <a:off x="290826" y="1131783"/>
          <a:ext cx="2039405" cy="35839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505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290826" y="1131783"/>
        <a:ext cx="2039405" cy="358394"/>
      </dsp:txXfrm>
    </dsp:sp>
    <dsp:sp modelId="{E5FD4F72-C0FD-4B15-96B9-C19EFE6194E9}">
      <dsp:nvSpPr>
        <dsp:cNvPr id="0" name=""/>
        <dsp:cNvSpPr/>
      </dsp:nvSpPr>
      <dsp:spPr>
        <a:xfrm>
          <a:off x="1102867" y="1410534"/>
          <a:ext cx="622987" cy="11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1102867" y="1410534"/>
        <a:ext cx="622987" cy="119464"/>
      </dsp:txXfrm>
    </dsp:sp>
    <dsp:sp modelId="{D20C61C5-8BA1-42D2-80F4-A06448020E8D}">
      <dsp:nvSpPr>
        <dsp:cNvPr id="0" name=""/>
        <dsp:cNvSpPr/>
      </dsp:nvSpPr>
      <dsp:spPr>
        <a:xfrm>
          <a:off x="2497483" y="1131783"/>
          <a:ext cx="2039405" cy="35839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505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2497483" y="1131783"/>
        <a:ext cx="2039405" cy="358394"/>
      </dsp:txXfrm>
    </dsp:sp>
    <dsp:sp modelId="{497CB678-905C-4F26-BA4A-E5E4F777C467}">
      <dsp:nvSpPr>
        <dsp:cNvPr id="0" name=""/>
        <dsp:cNvSpPr/>
      </dsp:nvSpPr>
      <dsp:spPr>
        <a:xfrm>
          <a:off x="3309523" y="1410534"/>
          <a:ext cx="622987" cy="11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3309523" y="1410534"/>
        <a:ext cx="622987" cy="119464"/>
      </dsp:txXfrm>
    </dsp:sp>
    <dsp:sp modelId="{69037629-7781-4B72-8F46-A1E236F613B0}">
      <dsp:nvSpPr>
        <dsp:cNvPr id="0" name=""/>
        <dsp:cNvSpPr/>
      </dsp:nvSpPr>
      <dsp:spPr>
        <a:xfrm>
          <a:off x="4704140" y="1131783"/>
          <a:ext cx="2039405" cy="35839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505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/>
        </a:p>
      </dsp:txBody>
      <dsp:txXfrm>
        <a:off x="4704140" y="1131783"/>
        <a:ext cx="2039405" cy="358394"/>
      </dsp:txXfrm>
    </dsp:sp>
    <dsp:sp modelId="{F4FCBC16-32ED-466E-8498-9C0988476ADF}">
      <dsp:nvSpPr>
        <dsp:cNvPr id="0" name=""/>
        <dsp:cNvSpPr/>
      </dsp:nvSpPr>
      <dsp:spPr>
        <a:xfrm>
          <a:off x="5516180" y="1410534"/>
          <a:ext cx="622987" cy="11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5516180" y="1410534"/>
        <a:ext cx="622987" cy="119464"/>
      </dsp:txXfrm>
    </dsp:sp>
    <dsp:sp modelId="{04B694AF-2B32-42B5-8EBE-F4CB0DDA2EF2}">
      <dsp:nvSpPr>
        <dsp:cNvPr id="0" name=""/>
        <dsp:cNvSpPr/>
      </dsp:nvSpPr>
      <dsp:spPr>
        <a:xfrm>
          <a:off x="1394155" y="566315"/>
          <a:ext cx="2039405" cy="35839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5057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1394155" y="566315"/>
        <a:ext cx="2039405" cy="358394"/>
      </dsp:txXfrm>
    </dsp:sp>
    <dsp:sp modelId="{9D6ED605-0DD1-4D8C-85B3-6D39E014D443}">
      <dsp:nvSpPr>
        <dsp:cNvPr id="0" name=""/>
        <dsp:cNvSpPr/>
      </dsp:nvSpPr>
      <dsp:spPr>
        <a:xfrm>
          <a:off x="2206195" y="845067"/>
          <a:ext cx="622987" cy="11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2206195" y="845067"/>
        <a:ext cx="622987" cy="119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9DD02-DF5C-4946-96C2-7AE1F5E9F3E9}">
      <dsp:nvSpPr>
        <dsp:cNvPr id="0" name=""/>
        <dsp:cNvSpPr/>
      </dsp:nvSpPr>
      <dsp:spPr>
        <a:xfrm>
          <a:off x="107504" y="0"/>
          <a:ext cx="8928992" cy="44644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DAF00-E0A2-46CE-897D-5620C6E8DC14}">
      <dsp:nvSpPr>
        <dsp:cNvPr id="0" name=""/>
        <dsp:cNvSpPr/>
      </dsp:nvSpPr>
      <dsp:spPr>
        <a:xfrm>
          <a:off x="457199" y="72012"/>
          <a:ext cx="3703174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>
            <a:latin typeface="Arial" pitchFamily="34" charset="0"/>
            <a:cs typeface="Arial" pitchFamily="34" charset="0"/>
          </a:endParaRPr>
        </a:p>
      </dsp:txBody>
      <dsp:txXfrm>
        <a:off x="558646" y="173459"/>
        <a:ext cx="3500280" cy="1875257"/>
      </dsp:txXfrm>
    </dsp:sp>
    <dsp:sp modelId="{0C32CEB3-9DD3-4D3A-8C9A-69876FB104DC}">
      <dsp:nvSpPr>
        <dsp:cNvPr id="0" name=""/>
        <dsp:cNvSpPr/>
      </dsp:nvSpPr>
      <dsp:spPr>
        <a:xfrm>
          <a:off x="4993243" y="72012"/>
          <a:ext cx="3683941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C0387-4FA3-4E71-8F67-834ADE7E8C0B}">
      <dsp:nvSpPr>
        <dsp:cNvPr id="0" name=""/>
        <dsp:cNvSpPr/>
      </dsp:nvSpPr>
      <dsp:spPr>
        <a:xfrm>
          <a:off x="457199" y="2314332"/>
          <a:ext cx="3703174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F9515-BCF3-4B8B-AEA3-E7CAA01890AD}">
      <dsp:nvSpPr>
        <dsp:cNvPr id="0" name=""/>
        <dsp:cNvSpPr/>
      </dsp:nvSpPr>
      <dsp:spPr>
        <a:xfrm>
          <a:off x="5003520" y="2314332"/>
          <a:ext cx="3663386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9DD02-DF5C-4946-96C2-7AE1F5E9F3E9}">
      <dsp:nvSpPr>
        <dsp:cNvPr id="0" name=""/>
        <dsp:cNvSpPr/>
      </dsp:nvSpPr>
      <dsp:spPr>
        <a:xfrm>
          <a:off x="107504" y="0"/>
          <a:ext cx="8928992" cy="44644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DAF00-E0A2-46CE-897D-5620C6E8DC14}">
      <dsp:nvSpPr>
        <dsp:cNvPr id="0" name=""/>
        <dsp:cNvSpPr/>
      </dsp:nvSpPr>
      <dsp:spPr>
        <a:xfrm>
          <a:off x="457199" y="72012"/>
          <a:ext cx="3703174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>
            <a:latin typeface="Arial" pitchFamily="34" charset="0"/>
            <a:cs typeface="Arial" pitchFamily="34" charset="0"/>
          </a:endParaRPr>
        </a:p>
      </dsp:txBody>
      <dsp:txXfrm>
        <a:off x="558646" y="173459"/>
        <a:ext cx="3500280" cy="1875257"/>
      </dsp:txXfrm>
    </dsp:sp>
    <dsp:sp modelId="{0C32CEB3-9DD3-4D3A-8C9A-69876FB104DC}">
      <dsp:nvSpPr>
        <dsp:cNvPr id="0" name=""/>
        <dsp:cNvSpPr/>
      </dsp:nvSpPr>
      <dsp:spPr>
        <a:xfrm>
          <a:off x="4993243" y="72012"/>
          <a:ext cx="3683941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C0387-4FA3-4E71-8F67-834ADE7E8C0B}">
      <dsp:nvSpPr>
        <dsp:cNvPr id="0" name=""/>
        <dsp:cNvSpPr/>
      </dsp:nvSpPr>
      <dsp:spPr>
        <a:xfrm>
          <a:off x="457199" y="2314332"/>
          <a:ext cx="3703174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F9515-BCF3-4B8B-AEA3-E7CAA01890AD}">
      <dsp:nvSpPr>
        <dsp:cNvPr id="0" name=""/>
        <dsp:cNvSpPr/>
      </dsp:nvSpPr>
      <dsp:spPr>
        <a:xfrm>
          <a:off x="5003520" y="2314332"/>
          <a:ext cx="3663386" cy="2078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82812-2D5A-6441-B9BC-48EB3FD8C720}" type="datetimeFigureOut">
              <a:rPr lang="de-DE" smtClean="0">
                <a:latin typeface="Arial"/>
              </a:rPr>
              <a:t>19.03.2019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93FEC-4958-074A-813C-5CAFB69C0B67}" type="slidenum">
              <a:rPr lang="de-DE" smtClean="0">
                <a:latin typeface="Arial"/>
              </a:rPr>
              <a:t>‹Nr.›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53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61B412E6-3E82-544A-A373-A6D7C7C279A2}" type="datetimeFigureOut">
              <a:rPr lang="de-DE" smtClean="0"/>
              <a:pPr/>
              <a:t>19.03.2019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EFF15852-8B37-B647-82EB-EB9C8371E4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91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856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3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36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4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45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98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98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98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0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6281" y="6411540"/>
            <a:ext cx="9270521" cy="495300"/>
          </a:xfrm>
          <a:prstGeom prst="rect">
            <a:avLst/>
          </a:prstGeom>
          <a:solidFill>
            <a:srgbClr val="005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124200" y="6515746"/>
            <a:ext cx="2895600" cy="2063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baseline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16281" y="634925"/>
            <a:ext cx="293064" cy="357635"/>
          </a:xfrm>
          <a:prstGeom prst="rect">
            <a:avLst/>
          </a:prstGeom>
          <a:solidFill>
            <a:srgbClr val="005F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92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711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726CF70-9B84-6B4C-8AD2-736F5B04FA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08225" y="2130425"/>
            <a:ext cx="7464175" cy="1470025"/>
          </a:xfrm>
        </p:spPr>
        <p:txBody>
          <a:bodyPr/>
          <a:lstStyle/>
          <a:p>
            <a:r>
              <a:rPr lang="de-DE" dirty="0">
                <a:solidFill>
                  <a:srgbClr val="2D2E2D"/>
                </a:solidFill>
              </a:rPr>
              <a:t>Arbeiten und Führen im Team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4310063" y="3886200"/>
            <a:ext cx="4833937" cy="1752600"/>
          </a:xfrm>
        </p:spPr>
        <p:txBody>
          <a:bodyPr>
            <a:normAutofit/>
          </a:bodyPr>
          <a:lstStyle/>
          <a:p>
            <a:pPr algn="l"/>
            <a:endParaRPr lang="de-DE" sz="1800" dirty="0"/>
          </a:p>
          <a:p>
            <a:pPr algn="l"/>
            <a:endParaRPr lang="de-DE" sz="1800" b="1" dirty="0"/>
          </a:p>
          <a:p>
            <a:pPr algn="l"/>
            <a:r>
              <a:rPr lang="de-DE" sz="1800" b="1" dirty="0"/>
              <a:t>Hans Peter Hehn</a:t>
            </a:r>
            <a:br>
              <a:rPr lang="de-DE" sz="1800" dirty="0"/>
            </a:br>
            <a:r>
              <a:rPr lang="de-DE" sz="1800" dirty="0"/>
              <a:t>Diplom Kaufmann &amp; Betriebswirt (grad.)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4" y="3838575"/>
            <a:ext cx="1381333" cy="191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47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Hierarchische Organisationsformen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60363" indent="0">
              <a:buNone/>
            </a:pPr>
            <a:r>
              <a:rPr lang="de-DE" dirty="0"/>
              <a:t>Kennzeichen: Feste Strukturen (Kästchen), Pyramiden oder Silos</a:t>
            </a:r>
            <a:br>
              <a:rPr lang="de-DE" dirty="0"/>
            </a:br>
            <a:r>
              <a:rPr lang="de-DE" dirty="0"/>
              <a:t>„Ober sticht Unter“ als Entscheidungsmaxime</a:t>
            </a:r>
          </a:p>
          <a:p>
            <a:endParaRPr lang="de-DE" dirty="0"/>
          </a:p>
          <a:p>
            <a:r>
              <a:rPr lang="de-DE" b="1" dirty="0"/>
              <a:t>Agile Organisationsformen: </a:t>
            </a:r>
            <a:r>
              <a:rPr lang="de-DE" dirty="0"/>
              <a:t>Agil = beweglich, regsam, schnell, wendig, vital, unbürokratisch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74697339"/>
              </p:ext>
            </p:extLst>
          </p:nvPr>
        </p:nvGraphicFramePr>
        <p:xfrm>
          <a:off x="1164405" y="1921269"/>
          <a:ext cx="7034373" cy="153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3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7"/>
            <a:ext cx="8358027" cy="4810361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900" dirty="0"/>
              <a:t>In agilen Organisationsformen treten Selbstorganisation, Selbststeuerung und Eigenverantwortung an die Stelle hierarchischer Strukturen (ermöglicht agile Arbeitsweisen); sie nutzt agile Praktiken (</a:t>
            </a:r>
            <a:r>
              <a:rPr lang="de-DE" sz="1900" dirty="0" err="1"/>
              <a:t>Scrum</a:t>
            </a:r>
            <a:r>
              <a:rPr lang="de-DE" sz="1900" dirty="0"/>
              <a:t>, </a:t>
            </a:r>
            <a:r>
              <a:rPr lang="de-DE" sz="1900" dirty="0" err="1"/>
              <a:t>Kanban</a:t>
            </a:r>
            <a:r>
              <a:rPr lang="de-DE" sz="1900" dirty="0"/>
              <a:t> etc.)</a:t>
            </a:r>
          </a:p>
          <a:p>
            <a:r>
              <a:rPr lang="de-DE" sz="1900" dirty="0"/>
              <a:t>Ziel: Schnell ohne Verzögerung gute Leistung erbringen, durch Zusammenführen von Denken, Entscheiden, Handeln und Ausführen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11</a:t>
            </a:fld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7" y="1349538"/>
            <a:ext cx="5581900" cy="34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9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Das Denken in Silos</a:t>
            </a:r>
          </a:p>
          <a:p>
            <a:r>
              <a:rPr lang="de-DE" dirty="0"/>
              <a:t>Expertenmeinung Hans-Hermann Schwede, Die Akademie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6328"/>
            <a:ext cx="8229600" cy="362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0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91949"/>
              </p:ext>
            </p:extLst>
          </p:nvPr>
        </p:nvGraphicFramePr>
        <p:xfrm>
          <a:off x="445214" y="1294350"/>
          <a:ext cx="8241586" cy="481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Charakteristik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Hierarchische Organisationsformen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Agile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dirty="0"/>
                        <a:t>Organisationsformen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dirty="0"/>
                        <a:t>Abbildung der arbeitsteiligen Wirtschaft</a:t>
                      </a:r>
                      <a:r>
                        <a:rPr lang="de-DE" sz="1800" baseline="0" dirty="0"/>
                        <a:t> in der Unternehmensorganisation; i.d.R. funktional oder </a:t>
                      </a:r>
                      <a:r>
                        <a:rPr lang="de-DE" sz="1800" baseline="0" dirty="0" err="1"/>
                        <a:t>divisional</a:t>
                      </a:r>
                      <a:r>
                        <a:rPr lang="de-DE" sz="1800" baseline="0" dirty="0"/>
                        <a:t> strukturiert; Top Down Ansatz; Führung durch Anweisung und Kontrolle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Entstanden als Projektmanagement-Tool für die Entwicklung komplexer Softwarepakete;</a:t>
                      </a:r>
                      <a:r>
                        <a:rPr lang="de-DE" sz="1800" baseline="0" dirty="0"/>
                        <a:t> Auch Antwort (1) auf die </a:t>
                      </a:r>
                      <a:r>
                        <a:rPr lang="de-DE" sz="1800" b="1" baseline="0" dirty="0"/>
                        <a:t>VUCA-Welt</a:t>
                      </a:r>
                      <a:r>
                        <a:rPr lang="de-DE" sz="1800" baseline="0" dirty="0"/>
                        <a:t>; Steigende Unsicherheit, Komplexität und Ungewissheit führt zu sinkender Planbarkeit und Berechenbarkeit aus den Erfahrungswerten; Erfordert schnelle Reaktionen und Antworten (2) auf den </a:t>
                      </a:r>
                      <a:r>
                        <a:rPr lang="de-DE" sz="1800" b="1" baseline="0" dirty="0"/>
                        <a:t>Wertewandel </a:t>
                      </a:r>
                      <a:r>
                        <a:rPr lang="de-DE" sz="1800" baseline="0" dirty="0"/>
                        <a:t>der Generation Y nach Selbstbestimmung, der Work-Life-Balance sowie dem Wunsch nach kooperativem Führen auf Augenhöhe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Teamarbeit </a:t>
            </a:r>
            <a:r>
              <a:rPr lang="de-DE" dirty="0"/>
              <a:t>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08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42901"/>
              </p:ext>
            </p:extLst>
          </p:nvPr>
        </p:nvGraphicFramePr>
        <p:xfrm>
          <a:off x="445214" y="1294350"/>
          <a:ext cx="8241586" cy="207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Philosophie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Hierarchische Organisationsformen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Agile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dirty="0"/>
                        <a:t>Organisationsformen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dirty="0"/>
                        <a:t>Fachbezogene Teams; Schaffung klarer Strukturen</a:t>
                      </a:r>
                      <a:r>
                        <a:rPr lang="de-DE" sz="1800" baseline="0" dirty="0"/>
                        <a:t> in Aufbau-/ Ablauforganisation „Management </a:t>
                      </a:r>
                      <a:r>
                        <a:rPr lang="de-DE" sz="1800" baseline="0" dirty="0" err="1"/>
                        <a:t>by</a:t>
                      </a:r>
                      <a:r>
                        <a:rPr lang="de-DE" sz="1800" baseline="0" dirty="0"/>
                        <a:t>…“ Konzepte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Interdisziplinäre</a:t>
                      </a:r>
                      <a:r>
                        <a:rPr lang="de-DE" sz="1800" baseline="0" dirty="0"/>
                        <a:t> Teams; Prinzip der Selbstorganisation und der Selbst-steuerung mit hoher Eigenverantwortung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88846"/>
              </p:ext>
            </p:extLst>
          </p:nvPr>
        </p:nvGraphicFramePr>
        <p:xfrm>
          <a:off x="445214" y="3448312"/>
          <a:ext cx="8241586" cy="289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Ausprägung und Tools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Hierarchische Organisationsformen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Agile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dirty="0"/>
                        <a:t>Organisationsformen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dirty="0"/>
                        <a:t>Hierarchieabhängige Konzepte; Soziales Ansehen, Titel,</a:t>
                      </a:r>
                      <a:r>
                        <a:rPr lang="de-DE" sz="1800" baseline="0" dirty="0"/>
                        <a:t> Vergütung, Statussymbole (Auto, Einzelbüro…); häufig nach Zugehörigkeit zu einer Hierarchieebene; Zuständigkeitsregelungen durch Stellen-/ Prozessbeschreibung, Arbeitsanweisung…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Frei von Hierarchieebenen; Projekt-</a:t>
                      </a:r>
                      <a:r>
                        <a:rPr lang="de-DE" sz="1800" baseline="0" dirty="0"/>
                        <a:t> und aufgabenbezogenes Arbeiten; Fokus auf Kundeninteresse; Bekanntestes Tool: </a:t>
                      </a:r>
                      <a:r>
                        <a:rPr lang="de-DE" sz="1800" b="1" baseline="0" dirty="0" err="1"/>
                        <a:t>Scrum</a:t>
                      </a:r>
                      <a:r>
                        <a:rPr lang="de-DE" sz="1800" b="1" baseline="0" dirty="0"/>
                        <a:t> </a:t>
                      </a:r>
                      <a:r>
                        <a:rPr lang="de-DE" sz="1800" baseline="0" dirty="0"/>
                        <a:t>– Konzept des selbst-organisierenden Teams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7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23748"/>
              </p:ext>
            </p:extLst>
          </p:nvPr>
        </p:nvGraphicFramePr>
        <p:xfrm>
          <a:off x="445214" y="1294350"/>
          <a:ext cx="8241586" cy="289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Teamleiter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Hierarchische Organisationsformen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Agile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dirty="0"/>
                        <a:t>Organisationsformen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dirty="0"/>
                        <a:t>Anweisender und</a:t>
                      </a:r>
                      <a:r>
                        <a:rPr lang="de-DE" sz="1800" baseline="0" dirty="0"/>
                        <a:t> kontrollierender Vorgesetzter („Chef“); Erfüllung der Führungsaufgabe via Status im Unternehmen und Fachkompetenz; ordnet Aufgaben an bzw. zu und überwacht die Ausführung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Steht</a:t>
                      </a:r>
                      <a:r>
                        <a:rPr lang="de-DE" sz="1800" baseline="0" dirty="0"/>
                        <a:t> im Dienst des Teams; Gibt dem Team Orientierung (Einhaltung der Unternehmensziele und -anforderungen); bringt Methoden und Steuerungs-kompetenz ein; ist kooperativ und coachend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48112"/>
              </p:ext>
            </p:extLst>
          </p:nvPr>
        </p:nvGraphicFramePr>
        <p:xfrm>
          <a:off x="445214" y="1294350"/>
          <a:ext cx="8241586" cy="426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Teammitglieder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Hierarchische Organisationsformen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Agile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dirty="0"/>
                        <a:t>Organisationsformen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dirty="0"/>
                        <a:t>Definierte Entscheidungswege in der Hierarchie (Dienstweg); klare</a:t>
                      </a:r>
                      <a:r>
                        <a:rPr lang="de-DE" sz="1800" baseline="0" dirty="0"/>
                        <a:t> Abgrenzung von Aufgaben und Kompetenzen in Stellen-/ Prozessbeschreibungen… („Meine Zuständigkeit“); häufig wenig entwickelte Fehlerkultur; Mitarbeiterbewertung erfolgt i.d.R. über standardisierte Prozesse (Mitarbeiter-gespräch, Leistungsbewertung)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Selbststeuernde</a:t>
                      </a:r>
                      <a:r>
                        <a:rPr lang="de-DE" sz="1800" baseline="0" dirty="0"/>
                        <a:t>s Team entscheidet über die Aufgabenverteilung, Prioritäten und Deadlines; Projekt- und aufgabenbezogener Fokus; erfordert gute Koordination und Kommunikation;</a:t>
                      </a:r>
                    </a:p>
                    <a:p>
                      <a:r>
                        <a:rPr lang="de-DE" sz="1800" baseline="0" dirty="0"/>
                        <a:t>kurze (tägliche) Meetings, Problem-ansprache und Lösung sofort; Regelmäßiges Feedback mit dem Auftrag-geber; Ansprache der Leistung einzelner Teammitglieder im Team; Stärken, Schwächen, Entwicklungsbedarf etc.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Führen in</a:t>
            </a:r>
            <a:br>
              <a:rPr lang="de-DE" dirty="0"/>
            </a:br>
            <a:r>
              <a:rPr lang="de-DE" dirty="0"/>
              <a:t>unterschiedlichen Organisationsformen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03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65697"/>
              </p:ext>
            </p:extLst>
          </p:nvPr>
        </p:nvGraphicFramePr>
        <p:xfrm>
          <a:off x="445214" y="1294350"/>
          <a:ext cx="8246723" cy="231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Teamleiter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Teammitglieder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Hat in der</a:t>
                      </a:r>
                      <a:r>
                        <a:rPr lang="de-DE" sz="1800" b="1" baseline="0" dirty="0"/>
                        <a:t> agilen Organisation ein stark geändertes Rollenverständnis; wird vom „Chef“ zum „</a:t>
                      </a:r>
                      <a:r>
                        <a:rPr lang="de-DE" sz="1800" b="1" baseline="0" dirty="0" err="1"/>
                        <a:t>Enabler</a:t>
                      </a:r>
                      <a:r>
                        <a:rPr lang="de-DE" sz="1800" b="1" baseline="0" dirty="0"/>
                        <a:t>“; erfordert neben der Fachkompetenz ein hohes Maß an Sozialkompetenz</a:t>
                      </a:r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/>
                        <a:t>Agile Organisation fordert</a:t>
                      </a:r>
                      <a:r>
                        <a:rPr lang="de-DE" sz="1800" b="1" baseline="0" dirty="0"/>
                        <a:t> von den Teammitgliedern im Vergleich zur hierarchischen Organisation ein höheres Maß an Kommunikationsfähigkeit, Selbstmanagement, Disziplin und Verantwortungsbewusstsein</a:t>
                      </a:r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Konsequenzen für die</a:t>
            </a:r>
            <a:br>
              <a:rPr lang="de-DE" dirty="0"/>
            </a:br>
            <a:r>
              <a:rPr lang="de-DE" dirty="0"/>
              <a:t>Teamarbeit und das Führen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3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Konsequenzen für die</a:t>
            </a:r>
            <a:br>
              <a:rPr lang="de-DE" dirty="0"/>
            </a:br>
            <a:r>
              <a:rPr lang="de-DE" dirty="0"/>
              <a:t>Teamarbeit und das Führen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5"/>
              </p:ext>
            </p:extLst>
          </p:nvPr>
        </p:nvGraphicFramePr>
        <p:xfrm>
          <a:off x="443504" y="1292640"/>
          <a:ext cx="8246724" cy="386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Gesamtorganisation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Agile Organisationsformen</a:t>
                      </a:r>
                      <a:r>
                        <a:rPr lang="de-DE" sz="2000" b="1" baseline="0" dirty="0"/>
                        <a:t> sind i.d.R. nur dann erfolgreich, wenn die gesamte Organisation „agil“ wird; Andernfalls: Konflikte durch das Aufeinandertreffen von verschiedenen Wertesystemen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l"/>
                      <a:r>
                        <a:rPr lang="de-DE" sz="1800" b="0" u="sng" dirty="0"/>
                        <a:t>Beispiel</a:t>
                      </a:r>
                      <a:r>
                        <a:rPr lang="de-DE" sz="1800" b="0" u="sng" baseline="0" dirty="0"/>
                        <a:t> (1):</a:t>
                      </a:r>
                      <a:endParaRPr lang="de-DE" sz="1800" b="0" u="sng" dirty="0"/>
                    </a:p>
                    <a:p>
                      <a:pPr algn="l"/>
                      <a:r>
                        <a:rPr lang="de-DE" sz="1800" b="1" dirty="0"/>
                        <a:t>Agil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>
                          <a:sym typeface="Wingdings" pitchFamily="2" charset="2"/>
                        </a:rPr>
                        <a:t></a:t>
                      </a:r>
                      <a:r>
                        <a:rPr lang="de-DE" sz="1800" b="0" baseline="0" dirty="0"/>
                        <a:t> Teammitglieder suchen das rasche Gespräch zur schnellen Lösung eines drängenden Problems;</a:t>
                      </a:r>
                    </a:p>
                    <a:p>
                      <a:pPr algn="l"/>
                      <a:r>
                        <a:rPr lang="de-DE" sz="1800" b="1" baseline="0" dirty="0"/>
                        <a:t>Hierarchie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>
                          <a:sym typeface="Wingdings" pitchFamily="2" charset="2"/>
                        </a:rPr>
                        <a:t></a:t>
                      </a:r>
                      <a:r>
                        <a:rPr lang="de-DE" sz="1800" b="0" baseline="0" dirty="0"/>
                        <a:t> Verweist auf Gremien, einzuhaltende Prozesse, Formulare…</a:t>
                      </a:r>
                      <a:endParaRPr lang="de-D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u="sng" baseline="0" dirty="0"/>
                        <a:t>Beispiel (2):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baseline="0" dirty="0"/>
                        <a:t>Agil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>
                          <a:sym typeface="Wingdings" pitchFamily="2" charset="2"/>
                        </a:rPr>
                        <a:t></a:t>
                      </a:r>
                      <a:r>
                        <a:rPr lang="de-DE" sz="1800" b="0" baseline="0" dirty="0"/>
                        <a:t> Team konzentriert sich auf die schnelle Entwicklung eines (Teil-) Ergebnisses;</a:t>
                      </a:r>
                      <a:br>
                        <a:rPr lang="de-DE" sz="1800" b="0" baseline="0" dirty="0"/>
                      </a:br>
                      <a:r>
                        <a:rPr lang="de-DE" sz="1800" b="0" baseline="0" dirty="0"/>
                        <a:t>Arbeitsergebnis = Stand der Arbeit;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baseline="0" dirty="0"/>
                        <a:t>Hierarchie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>
                          <a:sym typeface="Wingdings" pitchFamily="2" charset="2"/>
                        </a:rPr>
                        <a:t></a:t>
                      </a:r>
                      <a:r>
                        <a:rPr lang="de-DE" sz="1800" b="0" baseline="0" dirty="0"/>
                        <a:t> Will Gesamtkonzept, Update des Pflichtenheftes, Risikoanalysen…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3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Praxisbeispiel: Grundsätze eines</a:t>
            </a:r>
            <a:br>
              <a:rPr lang="de-DE" dirty="0"/>
            </a:br>
            <a:r>
              <a:rPr lang="de-DE" dirty="0"/>
              <a:t>Digitalisierungsprojekts bei einer Bank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Teams arbeiten autonom, eigenverantwortlich, </a:t>
            </a:r>
            <a:r>
              <a:rPr lang="de-DE" dirty="0" err="1"/>
              <a:t>selbtsorganisierend</a:t>
            </a:r>
            <a:endParaRPr lang="de-DE" dirty="0"/>
          </a:p>
          <a:p>
            <a:endParaRPr lang="de-DE" dirty="0"/>
          </a:p>
          <a:p>
            <a:r>
              <a:rPr lang="de-DE" dirty="0"/>
              <a:t>Teams tragen die End-</a:t>
            </a:r>
            <a:r>
              <a:rPr lang="de-DE" dirty="0" err="1"/>
              <a:t>to</a:t>
            </a:r>
            <a:r>
              <a:rPr lang="de-DE" dirty="0"/>
              <a:t>-End-Verantwortung</a:t>
            </a:r>
          </a:p>
          <a:p>
            <a:endParaRPr lang="de-DE" dirty="0"/>
          </a:p>
          <a:p>
            <a:r>
              <a:rPr lang="de-DE" dirty="0"/>
              <a:t>Teams werden fachübergreifend gebildet (Vertrieb, Abwicklung, IT)</a:t>
            </a:r>
          </a:p>
          <a:p>
            <a:endParaRPr lang="de-DE" dirty="0"/>
          </a:p>
          <a:p>
            <a:r>
              <a:rPr lang="de-DE" dirty="0"/>
              <a:t>Alle Teammitglieder arbeiten an einem Standort</a:t>
            </a:r>
          </a:p>
          <a:p>
            <a:endParaRPr lang="de-DE" dirty="0"/>
          </a:p>
          <a:p>
            <a:r>
              <a:rPr lang="de-DE" dirty="0"/>
              <a:t>Jedes Teammitglied ist zeitlich begrenzt aber zu 100 % für das Team abgestellt</a:t>
            </a:r>
          </a:p>
          <a:p>
            <a:endParaRPr lang="de-DE" dirty="0"/>
          </a:p>
          <a:p>
            <a:r>
              <a:rPr lang="de-DE" dirty="0"/>
              <a:t>Hohe Fehlertoleranz: „Warum?“ vor „Wer?“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19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gebnis für männchen id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2" y="3300805"/>
            <a:ext cx="38195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CB0768-B623-4CF5-B340-97977FEB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F8A745-84B0-449F-A72A-C1E65D5A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Teamfähigkeit, Teamplayer, Teamgeist – Was ist das eigentlich?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Teamarbeit und Führen in unterschiedlichen Organisationsformen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Erfolgsfaktoren für das Arbeiten im Team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Das Team und die Individualisten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Der Ideale Teamleiter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Zusammenfassung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601F63-9617-4664-8583-E9DF0C1B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063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Erfolgsfaktoren für das Arbeiten im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Das Team als Orchester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20</a:t>
            </a:fld>
            <a:endParaRPr lang="de-DE"/>
          </a:p>
        </p:txBody>
      </p:sp>
      <p:pic>
        <p:nvPicPr>
          <p:cNvPr id="6" name="Picture 2" descr="http://www.wissen.de/sites/default/files/styles/lightbox/public/wissensserver/jadis/incoming/g13_140.jpg?itok=upkTHV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1" y="1849347"/>
            <a:ext cx="6604973" cy="439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7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Erfolgsfaktoren für das Arbeiten im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Das Team funktioniert wie ein Orchester</a:t>
            </a:r>
          </a:p>
          <a:p>
            <a:r>
              <a:rPr lang="de-DE" b="1" dirty="0"/>
              <a:t>Vier Erfolgsfaktoren für ein gutes Orchester(-Team) sind</a:t>
            </a:r>
          </a:p>
          <a:p>
            <a:pPr lvl="1"/>
            <a:r>
              <a:rPr lang="de-DE" sz="1800" dirty="0"/>
              <a:t>Wahrnehmung</a:t>
            </a:r>
          </a:p>
          <a:p>
            <a:pPr lvl="1"/>
            <a:r>
              <a:rPr lang="de-DE" sz="1800" dirty="0"/>
              <a:t>Körpersprache</a:t>
            </a:r>
          </a:p>
          <a:p>
            <a:pPr lvl="1"/>
            <a:r>
              <a:rPr lang="de-DE" sz="1800" dirty="0"/>
              <a:t>Taktung</a:t>
            </a:r>
          </a:p>
          <a:p>
            <a:pPr lvl="1"/>
            <a:r>
              <a:rPr lang="de-DE" sz="1800" dirty="0"/>
              <a:t>Motivation und Wertschätzung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9" descr="http://diepresse.com/images/uploads/d/d/a/544218/meter_hoher_dirigentenstab_fuer_staberl20100304171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163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villamettlen.ch/files/data/__sitemap/A5_Angebot_Hointergrzndbild_Notenblatt_D303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7290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1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Erfolgsfaktoren für das Arbeiten im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Erfolgsfaktoren im Einzelnen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22</a:t>
            </a:fld>
            <a:endParaRPr lang="de-DE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55690467"/>
              </p:ext>
            </p:extLst>
          </p:nvPr>
        </p:nvGraphicFramePr>
        <p:xfrm>
          <a:off x="0" y="1916832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369869" y="1818526"/>
            <a:ext cx="3893905" cy="45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</a:rPr>
              <a:t>WAHRNEHMUNG</a:t>
            </a:r>
          </a:p>
          <a:p>
            <a:r>
              <a:rPr lang="de-DE" sz="1600" u="sng" dirty="0">
                <a:solidFill>
                  <a:schemeClr val="tx1"/>
                </a:solidFill>
              </a:rPr>
              <a:t>Im Orchester </a:t>
            </a:r>
            <a:r>
              <a:rPr lang="de-DE" sz="1600" dirty="0">
                <a:solidFill>
                  <a:schemeClr val="tx1"/>
                </a:solidFill>
              </a:rPr>
              <a:t>- Funktioniert nicht ohne </a:t>
            </a:r>
            <a:r>
              <a:rPr lang="de-DE" sz="1600" b="1" dirty="0">
                <a:solidFill>
                  <a:schemeClr val="tx1"/>
                </a:solidFill>
              </a:rPr>
              <a:t>Dirigent</a:t>
            </a:r>
            <a:r>
              <a:rPr lang="de-DE" sz="1600" dirty="0">
                <a:solidFill>
                  <a:schemeClr val="tx1"/>
                </a:solidFill>
              </a:rPr>
              <a:t>; Er muss gute/schlechte Leistung wahrnehmen und dies zeigen;</a:t>
            </a:r>
          </a:p>
          <a:p>
            <a:r>
              <a:rPr lang="de-DE" sz="1600" dirty="0">
                <a:solidFill>
                  <a:schemeClr val="tx1"/>
                </a:solidFill>
              </a:rPr>
              <a:t>Die Musiker müssen sich gegenseitig wahrnehmen (Blickkontakt), um präzise Einsätze zu spielen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u="sng" dirty="0">
                <a:solidFill>
                  <a:schemeClr val="tx1"/>
                </a:solidFill>
              </a:rPr>
              <a:t>Im Unternehmen </a:t>
            </a:r>
            <a:r>
              <a:rPr lang="de-DE" sz="1600" dirty="0">
                <a:solidFill>
                  <a:schemeClr val="tx1"/>
                </a:solidFill>
              </a:rPr>
              <a:t>- </a:t>
            </a:r>
            <a:r>
              <a:rPr lang="de-DE" sz="1600" b="1" dirty="0">
                <a:solidFill>
                  <a:schemeClr val="tx1"/>
                </a:solidFill>
              </a:rPr>
              <a:t>Teamleiter</a:t>
            </a:r>
            <a:r>
              <a:rPr lang="de-DE" sz="1600" dirty="0">
                <a:solidFill>
                  <a:schemeClr val="tx1"/>
                </a:solidFill>
              </a:rPr>
              <a:t> ist der Dirigent; Er muss zeigen und ansprechen, dass er gute/ schlechte Leistung wahrnimmt; Die Mitarbeiter brauchen Teamfähigkeit und Toleranz bzw. Akzeptanz  v.a. an den Schnittstellen (interner Kunde); Fehlerkultur „wer viel arbeitet darf auch mal einen Fehler machen“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857897" y="1827090"/>
            <a:ext cx="3893905" cy="45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</a:rPr>
              <a:t>KÖRPERSPRACHE</a:t>
            </a:r>
          </a:p>
          <a:p>
            <a:r>
              <a:rPr lang="de-DE" sz="1600" u="sng" dirty="0">
                <a:solidFill>
                  <a:schemeClr val="tx1"/>
                </a:solidFill>
              </a:rPr>
              <a:t>Im Orchester </a:t>
            </a:r>
            <a:r>
              <a:rPr lang="de-DE" sz="1600" dirty="0">
                <a:solidFill>
                  <a:schemeClr val="tx1"/>
                </a:solidFill>
              </a:rPr>
              <a:t>- Intensive positive und negative Körpersprache des </a:t>
            </a:r>
            <a:r>
              <a:rPr lang="de-DE" sz="1600" b="1" dirty="0">
                <a:solidFill>
                  <a:schemeClr val="tx1"/>
                </a:solidFill>
              </a:rPr>
              <a:t>Dirigenten </a:t>
            </a:r>
            <a:r>
              <a:rPr lang="de-DE" sz="1600" dirty="0">
                <a:solidFill>
                  <a:schemeClr val="tx1"/>
                </a:solidFill>
              </a:rPr>
              <a:t>sendet deutliche Signale an das Orchester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u="sng" dirty="0">
                <a:solidFill>
                  <a:schemeClr val="tx1"/>
                </a:solidFill>
              </a:rPr>
              <a:t>Im Unternehmen </a:t>
            </a:r>
            <a:r>
              <a:rPr lang="de-DE" sz="1600" dirty="0">
                <a:solidFill>
                  <a:schemeClr val="tx1"/>
                </a:solidFill>
              </a:rPr>
              <a:t>- Die Körpersprache des </a:t>
            </a:r>
            <a:r>
              <a:rPr lang="de-DE" sz="1600" b="1" dirty="0">
                <a:solidFill>
                  <a:schemeClr val="tx1"/>
                </a:solidFill>
              </a:rPr>
              <a:t>Teamleiters</a:t>
            </a:r>
            <a:r>
              <a:rPr lang="de-DE" sz="1600" dirty="0">
                <a:solidFill>
                  <a:schemeClr val="tx1"/>
                </a:solidFill>
              </a:rPr>
              <a:t> bringt Stimmung, Interesse, Zustimmung und Ablehnung Teammitglieder; </a:t>
            </a:r>
          </a:p>
          <a:p>
            <a:r>
              <a:rPr lang="de-DE" sz="1600" dirty="0">
                <a:solidFill>
                  <a:schemeClr val="tx1"/>
                </a:solidFill>
              </a:rPr>
              <a:t>Wertschätzung zeigen</a:t>
            </a:r>
            <a:r>
              <a:rPr lang="de-DE" sz="1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iphone</a:t>
            </a:r>
            <a:r>
              <a:rPr lang="de-DE" sz="1600" dirty="0">
                <a:solidFill>
                  <a:schemeClr val="tx1"/>
                </a:solidFill>
              </a:rPr>
              <a:t> Kultur ?</a:t>
            </a:r>
          </a:p>
          <a:p>
            <a:r>
              <a:rPr lang="de-DE" sz="1600" dirty="0">
                <a:solidFill>
                  <a:schemeClr val="tx1"/>
                </a:solidFill>
              </a:rPr>
              <a:t>Negatives wirkt auf Mitarbeiter 10x so lange wie Positives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Erfolgsfaktoren für das Arbeiten im Team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Erfolgsfaktoren im Einzelnen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067773810"/>
              </p:ext>
            </p:extLst>
          </p:nvPr>
        </p:nvGraphicFramePr>
        <p:xfrm>
          <a:off x="0" y="1916832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369869" y="1818526"/>
            <a:ext cx="3893905" cy="45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</a:rPr>
              <a:t>TAKTUNG</a:t>
            </a:r>
          </a:p>
          <a:p>
            <a:r>
              <a:rPr lang="de-DE" sz="1600" u="sng" dirty="0">
                <a:solidFill>
                  <a:schemeClr val="tx1"/>
                </a:solidFill>
              </a:rPr>
              <a:t>Im Orchester </a:t>
            </a:r>
            <a:r>
              <a:rPr lang="de-DE" sz="1600" dirty="0">
                <a:solidFill>
                  <a:schemeClr val="tx1"/>
                </a:solidFill>
              </a:rPr>
              <a:t>– Verschiedene </a:t>
            </a:r>
            <a:r>
              <a:rPr lang="de-DE" sz="1600" b="1" dirty="0">
                <a:solidFill>
                  <a:schemeClr val="tx1"/>
                </a:solidFill>
              </a:rPr>
              <a:t>Dirigenten</a:t>
            </a:r>
            <a:r>
              <a:rPr lang="de-DE" sz="1600" dirty="0">
                <a:solidFill>
                  <a:schemeClr val="tx1"/>
                </a:solidFill>
              </a:rPr>
              <a:t> interpretieren das gleiche Stück unterschiedlich; Andante/ Fortissimo sollen im ausgewogenen Verhältnis stehen; auch bezüglich Temperament der Musiker und des Dirigenten;</a:t>
            </a:r>
          </a:p>
          <a:p>
            <a:r>
              <a:rPr lang="de-DE" sz="1600" u="sng" dirty="0">
                <a:solidFill>
                  <a:schemeClr val="tx1"/>
                </a:solidFill>
              </a:rPr>
              <a:t>Im Unternehmen </a:t>
            </a:r>
            <a:r>
              <a:rPr lang="de-DE" sz="1600" dirty="0">
                <a:solidFill>
                  <a:schemeClr val="tx1"/>
                </a:solidFill>
              </a:rPr>
              <a:t>- Immer volle Power geht nicht; Geschäftszyklen fordern den Mitarbeitern unterschiedlich Leistung ab (z.B. Handel vor Weihnachten); Mitarbeiter müssen auf Belastungs-schwankungen eingestellt werden;</a:t>
            </a:r>
          </a:p>
          <a:p>
            <a:r>
              <a:rPr lang="de-DE" sz="1600" b="1" dirty="0">
                <a:solidFill>
                  <a:schemeClr val="tx1"/>
                </a:solidFill>
              </a:rPr>
              <a:t>Teamleiter</a:t>
            </a:r>
            <a:r>
              <a:rPr lang="de-DE" sz="1600" dirty="0">
                <a:solidFill>
                  <a:schemeClr val="tx1"/>
                </a:solidFill>
              </a:rPr>
              <a:t> muss Low Performer beschleunigen/ „Rennpferde“ bremsen, auf Work-Life-Balance und auf ausgewogene Mitarbeiterstruktur achten (Zusammensetzung des Teams)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857897" y="1827090"/>
            <a:ext cx="3893905" cy="45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chemeClr val="tx1"/>
                </a:solidFill>
              </a:rPr>
              <a:t>MOTIVATION</a:t>
            </a:r>
          </a:p>
          <a:p>
            <a:r>
              <a:rPr lang="de-DE" sz="1600" u="sng" dirty="0">
                <a:solidFill>
                  <a:schemeClr val="tx1"/>
                </a:solidFill>
              </a:rPr>
              <a:t>Im Orchester </a:t>
            </a:r>
            <a:r>
              <a:rPr lang="de-DE" sz="1600" dirty="0">
                <a:solidFill>
                  <a:schemeClr val="tx1"/>
                </a:solidFill>
              </a:rPr>
              <a:t>- Berliner Philharmoniker wählen neue Musiker und auch den </a:t>
            </a:r>
            <a:r>
              <a:rPr lang="de-DE" sz="1600" b="1" dirty="0">
                <a:solidFill>
                  <a:schemeClr val="tx1"/>
                </a:solidFill>
              </a:rPr>
              <a:t>Dirigenten</a:t>
            </a:r>
            <a:r>
              <a:rPr lang="de-DE" sz="1600" dirty="0">
                <a:solidFill>
                  <a:schemeClr val="tx1"/>
                </a:solidFill>
              </a:rPr>
              <a:t> aus; Konzept ist motivierend und verpflichtend für die Wähler und die Gewählten</a:t>
            </a:r>
          </a:p>
          <a:p>
            <a:endParaRPr lang="de-DE" sz="1200" dirty="0">
              <a:solidFill>
                <a:schemeClr val="tx1"/>
              </a:solidFill>
            </a:endParaRPr>
          </a:p>
          <a:p>
            <a:r>
              <a:rPr lang="de-DE" sz="1600" u="sng" dirty="0">
                <a:solidFill>
                  <a:schemeClr val="tx1"/>
                </a:solidFill>
              </a:rPr>
              <a:t>Im Unternehmen </a:t>
            </a:r>
            <a:r>
              <a:rPr lang="de-DE" sz="1600" dirty="0">
                <a:solidFill>
                  <a:schemeClr val="tx1"/>
                </a:solidFill>
              </a:rPr>
              <a:t>- Gut eingebundene Mitarbeiter sind in der Regel motiviert und kreativ; Informationskultur ist wichtig (!); </a:t>
            </a:r>
            <a:r>
              <a:rPr lang="de-DE" sz="1600" b="1" dirty="0">
                <a:solidFill>
                  <a:schemeClr val="tx1"/>
                </a:solidFill>
              </a:rPr>
              <a:t>Teamleiter</a:t>
            </a:r>
            <a:r>
              <a:rPr lang="de-DE" sz="1600" dirty="0">
                <a:solidFill>
                  <a:schemeClr val="tx1"/>
                </a:solidFill>
              </a:rPr>
              <a:t> motiviert durch Wahrnehmung, gute Taktung, Wertschätzung - auch durch Körpersprache - und materielle Belohnung</a:t>
            </a:r>
          </a:p>
          <a:p>
            <a:endParaRPr lang="de-DE" sz="1200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AOK Umfrage 09/2018: Mitarbeiter empfinden ihre Arbeit als sinnstiftend = 9,4 Fehltage/Jahr; andernfalls 19,6 Fehltage/Jahr</a:t>
            </a:r>
          </a:p>
        </p:txBody>
      </p:sp>
    </p:spTree>
    <p:extLst>
      <p:ext uri="{BB962C8B-B14F-4D97-AF65-F5344CB8AC3E}">
        <p14:creationId xmlns:p14="http://schemas.microsoft.com/office/powerpoint/2010/main" val="234363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Team und die Individualisten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Wer zieht den Karren?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				  Wer ist auf dem Weg zum Erfolg?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24</a:t>
            </a:fld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906764" y="1978246"/>
            <a:ext cx="3696836" cy="2018022"/>
            <a:chOff x="1397001" y="2424701"/>
            <a:chExt cx="4413811" cy="2332617"/>
          </a:xfrm>
        </p:grpSpPr>
        <p:sp>
          <p:nvSpPr>
            <p:cNvPr id="21" name="Minus 20"/>
            <p:cNvSpPr/>
            <p:nvPr/>
          </p:nvSpPr>
          <p:spPr>
            <a:xfrm rot="20265577">
              <a:off x="3605946" y="3561676"/>
              <a:ext cx="962137" cy="478074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Gleichschenkliges Dreieck 7"/>
            <p:cNvSpPr/>
            <p:nvPr/>
          </p:nvSpPr>
          <p:spPr>
            <a:xfrm>
              <a:off x="1565286" y="2845942"/>
              <a:ext cx="493160" cy="523982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Zwölfeck 11"/>
            <p:cNvSpPr/>
            <p:nvPr/>
          </p:nvSpPr>
          <p:spPr>
            <a:xfrm>
              <a:off x="1575560" y="2424701"/>
              <a:ext cx="472611" cy="421241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Gleichschenkliges Dreieck 12"/>
            <p:cNvSpPr/>
            <p:nvPr/>
          </p:nvSpPr>
          <p:spPr>
            <a:xfrm>
              <a:off x="2100780" y="2997862"/>
              <a:ext cx="493160" cy="523982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Zwölfeck 13"/>
            <p:cNvSpPr/>
            <p:nvPr/>
          </p:nvSpPr>
          <p:spPr>
            <a:xfrm>
              <a:off x="2111054" y="2576621"/>
              <a:ext cx="472611" cy="421241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Gleichschenkliges Dreieck 16"/>
            <p:cNvSpPr/>
            <p:nvPr/>
          </p:nvSpPr>
          <p:spPr>
            <a:xfrm>
              <a:off x="2650732" y="3006428"/>
              <a:ext cx="493160" cy="523982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Zwölfeck 17"/>
            <p:cNvSpPr/>
            <p:nvPr/>
          </p:nvSpPr>
          <p:spPr>
            <a:xfrm>
              <a:off x="2661006" y="2585187"/>
              <a:ext cx="472611" cy="421241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Gleichschenkliges Dreieck 18"/>
            <p:cNvSpPr/>
            <p:nvPr/>
          </p:nvSpPr>
          <p:spPr>
            <a:xfrm>
              <a:off x="3191838" y="2845942"/>
              <a:ext cx="493160" cy="523982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Zwölfeck 19"/>
            <p:cNvSpPr/>
            <p:nvPr/>
          </p:nvSpPr>
          <p:spPr>
            <a:xfrm>
              <a:off x="3202112" y="2424701"/>
              <a:ext cx="472611" cy="421241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1397001" y="3441843"/>
              <a:ext cx="2489200" cy="81165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Zwölfeck 21"/>
            <p:cNvSpPr/>
            <p:nvPr/>
          </p:nvSpPr>
          <p:spPr>
            <a:xfrm>
              <a:off x="1557865" y="3934821"/>
              <a:ext cx="761524" cy="696444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Zwölfeck 23"/>
            <p:cNvSpPr/>
            <p:nvPr/>
          </p:nvSpPr>
          <p:spPr>
            <a:xfrm>
              <a:off x="2899404" y="3934821"/>
              <a:ext cx="761524" cy="696444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Gleichschenkliges Dreieck 24"/>
            <p:cNvSpPr/>
            <p:nvPr/>
          </p:nvSpPr>
          <p:spPr>
            <a:xfrm rot="1073366">
              <a:off x="4814016" y="3369924"/>
              <a:ext cx="493160" cy="523982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Zwölfeck 25"/>
            <p:cNvSpPr/>
            <p:nvPr/>
          </p:nvSpPr>
          <p:spPr>
            <a:xfrm rot="1073366">
              <a:off x="4976696" y="2948683"/>
              <a:ext cx="472611" cy="421241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Minus 26"/>
            <p:cNvSpPr/>
            <p:nvPr/>
          </p:nvSpPr>
          <p:spPr>
            <a:xfrm rot="18806817">
              <a:off x="4012836" y="3945409"/>
              <a:ext cx="1075266" cy="478074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Minus 27"/>
            <p:cNvSpPr/>
            <p:nvPr/>
          </p:nvSpPr>
          <p:spPr>
            <a:xfrm rot="13081866">
              <a:off x="4958700" y="3885223"/>
              <a:ext cx="508601" cy="478074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Minus 28"/>
            <p:cNvSpPr/>
            <p:nvPr/>
          </p:nvSpPr>
          <p:spPr>
            <a:xfrm rot="18109440">
              <a:off x="4940938" y="4207566"/>
              <a:ext cx="679985" cy="419519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Minus 30"/>
            <p:cNvSpPr/>
            <p:nvPr/>
          </p:nvSpPr>
          <p:spPr>
            <a:xfrm rot="12717938">
              <a:off x="4565593" y="3123989"/>
              <a:ext cx="508601" cy="478074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Minus 31"/>
            <p:cNvSpPr/>
            <p:nvPr/>
          </p:nvSpPr>
          <p:spPr>
            <a:xfrm rot="18109440">
              <a:off x="4338973" y="3122716"/>
              <a:ext cx="503767" cy="502782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Minus 32"/>
            <p:cNvSpPr/>
            <p:nvPr/>
          </p:nvSpPr>
          <p:spPr>
            <a:xfrm rot="12717938">
              <a:off x="5117080" y="3405230"/>
              <a:ext cx="508601" cy="478074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Minus 33"/>
            <p:cNvSpPr/>
            <p:nvPr/>
          </p:nvSpPr>
          <p:spPr>
            <a:xfrm rot="18109440">
              <a:off x="5307537" y="3346674"/>
              <a:ext cx="503767" cy="502782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906764" y="4238108"/>
            <a:ext cx="6580209" cy="1976211"/>
            <a:chOff x="906764" y="4238108"/>
            <a:chExt cx="6580209" cy="1976211"/>
          </a:xfrm>
        </p:grpSpPr>
        <p:sp>
          <p:nvSpPr>
            <p:cNvPr id="59" name="Minus 58"/>
            <p:cNvSpPr/>
            <p:nvPr/>
          </p:nvSpPr>
          <p:spPr>
            <a:xfrm rot="20265577">
              <a:off x="2756890" y="5082900"/>
              <a:ext cx="805848" cy="413597"/>
            </a:xfrm>
            <a:prstGeom prst="mathMinus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Gleichschenkliges Dreieck 63"/>
            <p:cNvSpPr/>
            <p:nvPr/>
          </p:nvSpPr>
          <p:spPr>
            <a:xfrm>
              <a:off x="1711296" y="4602537"/>
              <a:ext cx="413051" cy="453314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Zwölfeck 64"/>
            <p:cNvSpPr/>
            <p:nvPr/>
          </p:nvSpPr>
          <p:spPr>
            <a:xfrm>
              <a:off x="1719901" y="4238108"/>
              <a:ext cx="395841" cy="364429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906764" y="4979229"/>
              <a:ext cx="2084856" cy="70219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Zwölfeck 68"/>
            <p:cNvSpPr/>
            <p:nvPr/>
          </p:nvSpPr>
          <p:spPr>
            <a:xfrm>
              <a:off x="1041497" y="5405720"/>
              <a:ext cx="637823" cy="602516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Zwölfeck 69"/>
            <p:cNvSpPr/>
            <p:nvPr/>
          </p:nvSpPr>
          <p:spPr>
            <a:xfrm>
              <a:off x="2165118" y="5405720"/>
              <a:ext cx="637823" cy="602516"/>
            </a:xfrm>
            <a:prstGeom prst="dodecagon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3379351" y="4527179"/>
              <a:ext cx="1191050" cy="1644922"/>
              <a:chOff x="3379351" y="4649655"/>
              <a:chExt cx="1191050" cy="1644922"/>
            </a:xfrm>
          </p:grpSpPr>
          <p:sp>
            <p:nvSpPr>
              <p:cNvPr id="90" name="Minus 89"/>
              <p:cNvSpPr/>
              <p:nvPr/>
            </p:nvSpPr>
            <p:spPr>
              <a:xfrm rot="13065520">
                <a:off x="3874341" y="5107526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Zwölfeck 71"/>
              <p:cNvSpPr/>
              <p:nvPr/>
            </p:nvSpPr>
            <p:spPr>
              <a:xfrm rot="382589">
                <a:off x="3828774" y="4649655"/>
                <a:ext cx="395841" cy="364429"/>
              </a:xfrm>
              <a:prstGeom prst="dodecagon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Minus 72"/>
              <p:cNvSpPr/>
              <p:nvPr/>
            </p:nvSpPr>
            <p:spPr>
              <a:xfrm rot="18052112">
                <a:off x="3253621" y="5569264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Minus 79"/>
              <p:cNvSpPr/>
              <p:nvPr/>
            </p:nvSpPr>
            <p:spPr>
              <a:xfrm rot="15570879">
                <a:off x="3600385" y="5629246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Minus 80"/>
              <p:cNvSpPr/>
              <p:nvPr/>
            </p:nvSpPr>
            <p:spPr>
              <a:xfrm rot="20138022">
                <a:off x="3379351" y="4995915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Gleichschenkliges Dreieck 70"/>
              <p:cNvSpPr/>
              <p:nvPr/>
            </p:nvSpPr>
            <p:spPr>
              <a:xfrm rot="382589">
                <a:off x="3768722" y="5039485"/>
                <a:ext cx="413051" cy="453314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2" name="Gruppieren 91"/>
            <p:cNvGrpSpPr/>
            <p:nvPr/>
          </p:nvGrpSpPr>
          <p:grpSpPr>
            <a:xfrm>
              <a:off x="4349169" y="4547184"/>
              <a:ext cx="1191050" cy="1644922"/>
              <a:chOff x="3379351" y="4649655"/>
              <a:chExt cx="1191050" cy="1644922"/>
            </a:xfrm>
          </p:grpSpPr>
          <p:sp>
            <p:nvSpPr>
              <p:cNvPr id="93" name="Minus 92"/>
              <p:cNvSpPr/>
              <p:nvPr/>
            </p:nvSpPr>
            <p:spPr>
              <a:xfrm rot="13065520">
                <a:off x="3874341" y="5107526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Zwölfeck 93"/>
              <p:cNvSpPr/>
              <p:nvPr/>
            </p:nvSpPr>
            <p:spPr>
              <a:xfrm rot="382589">
                <a:off x="3828774" y="4649655"/>
                <a:ext cx="395841" cy="364429"/>
              </a:xfrm>
              <a:prstGeom prst="dodecagon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Minus 94"/>
              <p:cNvSpPr/>
              <p:nvPr/>
            </p:nvSpPr>
            <p:spPr>
              <a:xfrm rot="18052112">
                <a:off x="3253621" y="5569264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Minus 95"/>
              <p:cNvSpPr/>
              <p:nvPr/>
            </p:nvSpPr>
            <p:spPr>
              <a:xfrm rot="15570879">
                <a:off x="3600385" y="5629246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Minus 96"/>
              <p:cNvSpPr/>
              <p:nvPr/>
            </p:nvSpPr>
            <p:spPr>
              <a:xfrm rot="20138022">
                <a:off x="3379351" y="4995915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Gleichschenkliges Dreieck 97"/>
              <p:cNvSpPr/>
              <p:nvPr/>
            </p:nvSpPr>
            <p:spPr>
              <a:xfrm rot="382589">
                <a:off x="3768722" y="5039485"/>
                <a:ext cx="413051" cy="453314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9" name="Gruppieren 98"/>
            <p:cNvGrpSpPr/>
            <p:nvPr/>
          </p:nvGrpSpPr>
          <p:grpSpPr>
            <a:xfrm>
              <a:off x="5316834" y="4561453"/>
              <a:ext cx="1191050" cy="1644922"/>
              <a:chOff x="3379351" y="4649655"/>
              <a:chExt cx="1191050" cy="1644922"/>
            </a:xfrm>
          </p:grpSpPr>
          <p:sp>
            <p:nvSpPr>
              <p:cNvPr id="100" name="Minus 99"/>
              <p:cNvSpPr/>
              <p:nvPr/>
            </p:nvSpPr>
            <p:spPr>
              <a:xfrm rot="13065520">
                <a:off x="3874341" y="5107526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Zwölfeck 100"/>
              <p:cNvSpPr/>
              <p:nvPr/>
            </p:nvSpPr>
            <p:spPr>
              <a:xfrm rot="382589">
                <a:off x="3828774" y="4649655"/>
                <a:ext cx="395841" cy="364429"/>
              </a:xfrm>
              <a:prstGeom prst="dodecagon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Minus 101"/>
              <p:cNvSpPr/>
              <p:nvPr/>
            </p:nvSpPr>
            <p:spPr>
              <a:xfrm rot="18052112">
                <a:off x="3253621" y="5569264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Minus 102"/>
              <p:cNvSpPr/>
              <p:nvPr/>
            </p:nvSpPr>
            <p:spPr>
              <a:xfrm rot="15570879">
                <a:off x="3600385" y="5629246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Minus 103"/>
              <p:cNvSpPr/>
              <p:nvPr/>
            </p:nvSpPr>
            <p:spPr>
              <a:xfrm rot="20138022">
                <a:off x="3379351" y="4995915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Gleichschenkliges Dreieck 104"/>
              <p:cNvSpPr/>
              <p:nvPr/>
            </p:nvSpPr>
            <p:spPr>
              <a:xfrm rot="382589">
                <a:off x="3768722" y="5039485"/>
                <a:ext cx="413051" cy="453314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>
              <a:off x="6295923" y="4569397"/>
              <a:ext cx="1191050" cy="1644922"/>
              <a:chOff x="3379351" y="4649655"/>
              <a:chExt cx="1191050" cy="1644922"/>
            </a:xfrm>
          </p:grpSpPr>
          <p:sp>
            <p:nvSpPr>
              <p:cNvPr id="108" name="Minus 107"/>
              <p:cNvSpPr/>
              <p:nvPr/>
            </p:nvSpPr>
            <p:spPr>
              <a:xfrm rot="13065520">
                <a:off x="3874341" y="5107526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Zwölfeck 108"/>
              <p:cNvSpPr/>
              <p:nvPr/>
            </p:nvSpPr>
            <p:spPr>
              <a:xfrm rot="382589">
                <a:off x="3828774" y="4649655"/>
                <a:ext cx="395841" cy="364429"/>
              </a:xfrm>
              <a:prstGeom prst="dodecagon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Minus 109"/>
              <p:cNvSpPr/>
              <p:nvPr/>
            </p:nvSpPr>
            <p:spPr>
              <a:xfrm rot="18052112">
                <a:off x="3253621" y="5569264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Minus 110"/>
              <p:cNvSpPr/>
              <p:nvPr/>
            </p:nvSpPr>
            <p:spPr>
              <a:xfrm rot="15570879">
                <a:off x="3600385" y="5629246"/>
                <a:ext cx="930247" cy="400416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Minus 111"/>
              <p:cNvSpPr/>
              <p:nvPr/>
            </p:nvSpPr>
            <p:spPr>
              <a:xfrm rot="20138022">
                <a:off x="3379351" y="4995915"/>
                <a:ext cx="696060" cy="421111"/>
              </a:xfrm>
              <a:prstGeom prst="mathMinus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Gleichschenkliges Dreieck 112"/>
              <p:cNvSpPr/>
              <p:nvPr/>
            </p:nvSpPr>
            <p:spPr>
              <a:xfrm rot="382589">
                <a:off x="3768722" y="5039485"/>
                <a:ext cx="413051" cy="453314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072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Team und die Individualisten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694965"/>
          </a:xfrm>
        </p:spPr>
        <p:txBody>
          <a:bodyPr>
            <a:normAutofit/>
          </a:bodyPr>
          <a:lstStyle/>
          <a:p>
            <a:r>
              <a:rPr lang="de-DE" b="1" dirty="0"/>
              <a:t>Deutschland und Kroatien bei der WM 2018:</a:t>
            </a:r>
            <a:br>
              <a:rPr lang="de-DE" dirty="0"/>
            </a:br>
            <a:r>
              <a:rPr lang="de-DE" dirty="0"/>
              <a:t>Individualisten prägen den Weg – zum Scheitern und zum Erfolg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Learning:</a:t>
            </a:r>
            <a:br>
              <a:rPr lang="de-DE" dirty="0"/>
            </a:br>
            <a:r>
              <a:rPr lang="de-DE" dirty="0"/>
              <a:t>Das Team ist nur erfolgreich, wenn es auch Individualisten hat</a:t>
            </a:r>
            <a:br>
              <a:rPr lang="de-DE" dirty="0"/>
            </a:br>
            <a:r>
              <a:rPr lang="de-DE" dirty="0"/>
              <a:t>Individualisten sind nur erfolgreich, wenn sie ein Team haben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72" y="2175009"/>
            <a:ext cx="1986742" cy="28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8018" b="9142"/>
          <a:stretch/>
        </p:blipFill>
        <p:spPr bwMode="auto">
          <a:xfrm>
            <a:off x="1991704" y="2175009"/>
            <a:ext cx="1973895" cy="28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30039" y="2922874"/>
            <a:ext cx="461665" cy="139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dirty="0"/>
              <a:t>TONI KROOS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596904" y="2922873"/>
            <a:ext cx="461665" cy="139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dirty="0"/>
              <a:t>Luka </a:t>
            </a:r>
            <a:r>
              <a:rPr lang="de-DE" dirty="0" err="1"/>
              <a:t>Modric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010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Team und die Individualisten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694965"/>
          </a:xfrm>
        </p:spPr>
        <p:txBody>
          <a:bodyPr>
            <a:normAutofit/>
          </a:bodyPr>
          <a:lstStyle/>
          <a:p>
            <a:r>
              <a:rPr lang="de-DE" b="1" dirty="0"/>
              <a:t>Individualisten:</a:t>
            </a:r>
            <a:br>
              <a:rPr lang="de-DE" dirty="0"/>
            </a:br>
            <a:r>
              <a:rPr lang="de-DE" dirty="0"/>
              <a:t>Im Sport – Die Stars, die außergewöhnlich guten Spieler</a:t>
            </a:r>
            <a:br>
              <a:rPr lang="de-DE" dirty="0"/>
            </a:br>
            <a:r>
              <a:rPr lang="de-DE" dirty="0"/>
              <a:t>Im Unternehmen – Fachleute, Spezialisten, </a:t>
            </a:r>
            <a:r>
              <a:rPr lang="de-DE" dirty="0" err="1"/>
              <a:t>Nerds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Charakteristik von Individualisten:</a:t>
            </a:r>
            <a:endParaRPr lang="de-DE" dirty="0"/>
          </a:p>
          <a:p>
            <a:pPr lvl="1"/>
            <a:r>
              <a:rPr lang="de-DE" sz="1800" dirty="0"/>
              <a:t>Wollen Erklärungen anstatt Anweisungen</a:t>
            </a:r>
          </a:p>
          <a:p>
            <a:pPr lvl="1"/>
            <a:r>
              <a:rPr lang="de-DE" sz="1800" dirty="0"/>
              <a:t>Hinterfragen, nehmen nicht einfach hin</a:t>
            </a:r>
          </a:p>
          <a:p>
            <a:pPr lvl="1"/>
            <a:r>
              <a:rPr lang="de-DE" sz="1800" dirty="0"/>
              <a:t>Sind kritisch gegenüber Kollegen und Teamleiter</a:t>
            </a:r>
          </a:p>
          <a:p>
            <a:pPr lvl="1"/>
            <a:r>
              <a:rPr lang="de-DE" sz="1800" dirty="0"/>
              <a:t>„Investieren“ gerne viel in die Aufgabe</a:t>
            </a:r>
          </a:p>
          <a:p>
            <a:pPr lvl="1"/>
            <a:r>
              <a:rPr lang="de-DE" sz="1800" dirty="0"/>
              <a:t>Sind betroffen von Misserfolgen</a:t>
            </a:r>
          </a:p>
          <a:p>
            <a:pPr lvl="1"/>
            <a:r>
              <a:rPr lang="de-DE" sz="1800" dirty="0"/>
              <a:t>Brauchen Wertschätzung und Anerkennung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05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Team und die Individualisten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694965"/>
          </a:xfrm>
        </p:spPr>
        <p:txBody>
          <a:bodyPr>
            <a:normAutofit/>
          </a:bodyPr>
          <a:lstStyle/>
          <a:p>
            <a:r>
              <a:rPr lang="de-DE" b="1" dirty="0"/>
              <a:t>Wie führt der Teamleiter die Individualisten?</a:t>
            </a:r>
          </a:p>
          <a:p>
            <a:pPr lvl="1"/>
            <a:r>
              <a:rPr lang="de-DE" sz="1800" dirty="0"/>
              <a:t>Begegnung auf </a:t>
            </a:r>
            <a:r>
              <a:rPr lang="de-DE" sz="1800" b="1" dirty="0"/>
              <a:t>Augenhöhe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dirty="0"/>
              <a:t>Einbeziehen vor Anweisen und Führen von „Oben“</a:t>
            </a:r>
          </a:p>
          <a:p>
            <a:pPr lvl="1"/>
            <a:r>
              <a:rPr lang="de-DE" sz="1800" b="1" dirty="0"/>
              <a:t>Respekt und Vertrauen </a:t>
            </a:r>
            <a:r>
              <a:rPr lang="de-DE" sz="1800" dirty="0"/>
              <a:t>entgegenbringen:</a:t>
            </a:r>
            <a:br>
              <a:rPr lang="de-DE" sz="1800" dirty="0"/>
            </a:br>
            <a:r>
              <a:rPr lang="de-DE" sz="1800" dirty="0"/>
              <a:t>Respekt vor der Leistung; Vertrauen in die Person</a:t>
            </a:r>
          </a:p>
          <a:p>
            <a:pPr lvl="1"/>
            <a:r>
              <a:rPr lang="de-DE" sz="1800" dirty="0"/>
              <a:t>Eigene </a:t>
            </a:r>
            <a:r>
              <a:rPr lang="de-DE" sz="1800" b="1" dirty="0"/>
              <a:t>Schwächen zugeben</a:t>
            </a:r>
            <a:r>
              <a:rPr lang="de-DE" sz="1800" dirty="0"/>
              <a:t>: </a:t>
            </a:r>
            <a:br>
              <a:rPr lang="de-DE" sz="1800" dirty="0"/>
            </a:br>
            <a:r>
              <a:rPr lang="de-DE" sz="1800" dirty="0"/>
              <a:t>Rat holen anstatt „umgehen“</a:t>
            </a:r>
          </a:p>
          <a:p>
            <a:pPr lvl="1"/>
            <a:r>
              <a:rPr lang="de-DE" sz="1800" b="1" dirty="0"/>
              <a:t>„Besser als der Chef“ </a:t>
            </a:r>
            <a:r>
              <a:rPr lang="de-DE" sz="1800" dirty="0"/>
              <a:t>akzeptieren:</a:t>
            </a:r>
            <a:br>
              <a:rPr lang="de-DE" sz="1800" dirty="0"/>
            </a:br>
            <a:r>
              <a:rPr lang="de-DE" sz="1800" dirty="0"/>
              <a:t>Trotzdem fördern, den Aufstieg unterstützen</a:t>
            </a:r>
          </a:p>
          <a:p>
            <a:pPr lvl="1"/>
            <a:r>
              <a:rPr lang="de-DE" sz="1800" b="1" dirty="0"/>
              <a:t>Kreativität </a:t>
            </a:r>
            <a:r>
              <a:rPr lang="de-DE" sz="1800" dirty="0"/>
              <a:t>zulassen:</a:t>
            </a:r>
            <a:br>
              <a:rPr lang="de-DE" sz="1800" dirty="0"/>
            </a:br>
            <a:r>
              <a:rPr lang="de-DE" sz="1800" dirty="0"/>
              <a:t>Außergewöhnliche Ideen aufnehmen und verfolgen</a:t>
            </a:r>
          </a:p>
          <a:p>
            <a:pPr lvl="1"/>
            <a:r>
              <a:rPr lang="de-DE" sz="1800" b="1" dirty="0"/>
              <a:t>Wertesystem</a:t>
            </a:r>
            <a:r>
              <a:rPr lang="de-DE" sz="1800" dirty="0"/>
              <a:t> akzeptzieren:</a:t>
            </a:r>
            <a:br>
              <a:rPr lang="de-DE" sz="1800" dirty="0"/>
            </a:br>
            <a:r>
              <a:rPr lang="de-DE" sz="1800" dirty="0"/>
              <a:t>Home Office, Work-Life-Balance</a:t>
            </a:r>
          </a:p>
          <a:p>
            <a:pPr lvl="1"/>
            <a:r>
              <a:rPr lang="de-DE" sz="1800" b="1" dirty="0"/>
              <a:t>Fordern: </a:t>
            </a:r>
            <a:r>
              <a:rPr lang="de-DE" sz="1800" dirty="0"/>
              <a:t>Von der Komfortzone in die Wachstumszone mit</a:t>
            </a:r>
            <a:br>
              <a:rPr lang="de-DE" sz="1800" dirty="0"/>
            </a:br>
            <a:r>
              <a:rPr lang="de-DE" sz="1800" dirty="0"/>
              <a:t>Unterstützung der Individualisten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25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ideale Teamleiter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848969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1800" b="1" dirty="0"/>
              <a:t>	Workshop: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1800" dirty="0"/>
              <a:t>Ein idealer Teamleiter ist ein guter Dirigent. Er…</a:t>
            </a:r>
            <a:br>
              <a:rPr lang="de-DE" sz="1800" dirty="0"/>
            </a:br>
            <a:r>
              <a:rPr lang="de-DE" sz="1800" dirty="0"/>
              <a:t>	…</a:t>
            </a:r>
            <a:br>
              <a:rPr lang="de-DE" sz="1800" dirty="0"/>
            </a:br>
            <a:r>
              <a:rPr lang="de-DE" sz="1800" dirty="0"/>
              <a:t>	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28</a:t>
            </a:fld>
            <a:endParaRPr lang="de-DE"/>
          </a:p>
        </p:txBody>
      </p:sp>
      <p:pic>
        <p:nvPicPr>
          <p:cNvPr id="2050" name="Picture 2" descr="Bildergebnis für lehrer läm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39" y="1436328"/>
            <a:ext cx="1792549" cy="29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mannschaftskr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45" y="1436328"/>
            <a:ext cx="3957420" cy="29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2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8"/>
            <a:ext cx="8494296" cy="4906720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Teamfähigkeit</a:t>
            </a:r>
            <a:r>
              <a:rPr lang="de-DE" dirty="0"/>
              <a:t> ist die am häufigsten geforderte Sozialkompetenz; sie entsteht aus einem Paket von individuell ausgeprägten Eigenschaften</a:t>
            </a:r>
          </a:p>
          <a:p>
            <a:r>
              <a:rPr lang="de-DE" dirty="0"/>
              <a:t>Die Ausprägung der Teamfähigkeit bei den Teammitgliedern führt über die Zusammensetzung des Teams zum </a:t>
            </a:r>
            <a:r>
              <a:rPr lang="de-DE" b="1" dirty="0"/>
              <a:t>Teamgeist</a:t>
            </a:r>
          </a:p>
          <a:p>
            <a:r>
              <a:rPr lang="de-DE" dirty="0"/>
              <a:t>Unterschiedliche Persönlichkeitsstrukturen führen zu unterschiedlichen </a:t>
            </a:r>
            <a:r>
              <a:rPr lang="de-DE" b="1" dirty="0"/>
              <a:t>Rollen </a:t>
            </a:r>
            <a:r>
              <a:rPr lang="de-DE" dirty="0"/>
              <a:t>der Mitarbeiter im Team; der Teamleiter sollte sein Team auch unter Rollengesichtspunkten </a:t>
            </a:r>
            <a:r>
              <a:rPr lang="de-DE" dirty="0" err="1"/>
              <a:t>monitoren</a:t>
            </a:r>
            <a:endParaRPr lang="de-DE" dirty="0"/>
          </a:p>
          <a:p>
            <a:r>
              <a:rPr lang="de-DE" dirty="0"/>
              <a:t>Unterschiedliche </a:t>
            </a:r>
            <a:r>
              <a:rPr lang="de-DE" b="1" dirty="0"/>
              <a:t>Organisationsformen (hierarchische Formen vs. agile Formen)</a:t>
            </a:r>
            <a:r>
              <a:rPr lang="de-DE" dirty="0"/>
              <a:t> führen zu unterschiedlichen Anforderungen an den Teamleiter, die Teammitglieder und die Gesamtorganisation des Unternehmens</a:t>
            </a:r>
          </a:p>
          <a:p>
            <a:r>
              <a:rPr lang="de-DE" b="1" dirty="0"/>
              <a:t>Wahrnehmung, Körpersprache, Taktung, Motivation, Wertschätzung </a:t>
            </a:r>
            <a:r>
              <a:rPr lang="de-DE" dirty="0"/>
              <a:t>sind Erfolgsfaktoren für die Teamarbeit</a:t>
            </a:r>
          </a:p>
          <a:p>
            <a:r>
              <a:rPr lang="de-DE" dirty="0"/>
              <a:t>Das </a:t>
            </a:r>
            <a:r>
              <a:rPr lang="de-DE" b="1" dirty="0"/>
              <a:t>Führen von Individualisten </a:t>
            </a:r>
            <a:r>
              <a:rPr lang="de-DE" dirty="0"/>
              <a:t>stellt hohe Anforderungen an die FK</a:t>
            </a:r>
          </a:p>
          <a:p>
            <a:r>
              <a:rPr lang="de-DE" dirty="0"/>
              <a:t>Der </a:t>
            </a:r>
            <a:r>
              <a:rPr lang="de-DE" b="1" dirty="0"/>
              <a:t>ideale Teamleiter </a:t>
            </a:r>
            <a:r>
              <a:rPr lang="de-DE" dirty="0"/>
              <a:t>vereinigt Fachkompetenz und Sozialkompetenz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29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Teamfähigkeit, Teamplayer, Teamgeist –</a:t>
            </a:r>
            <a:br>
              <a:rPr lang="de-DE" dirty="0"/>
            </a:br>
            <a:r>
              <a:rPr lang="de-DE" dirty="0"/>
              <a:t>Was ist das eigentlich?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Teamfähigkeit ist die am häufigsten gefragte Sozialkompetenz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66" y="1998767"/>
            <a:ext cx="5844405" cy="385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97206" y="5993113"/>
            <a:ext cx="802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https://de.statista.com/statistik/daten/studie/2216/umfrage/begriffe-die-arbeitgeber-am-haeufigsten-im-lebenslauf-suchen/</a:t>
            </a:r>
          </a:p>
        </p:txBody>
      </p:sp>
    </p:spTree>
    <p:extLst>
      <p:ext uri="{BB962C8B-B14F-4D97-AF65-F5344CB8AC3E}">
        <p14:creationId xmlns:p14="http://schemas.microsoft.com/office/powerpoint/2010/main" val="395472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1: Aspekte der Teamfähigkeit *</a:t>
            </a:r>
            <a:br>
              <a:rPr lang="de-DE" dirty="0"/>
            </a:br>
            <a:r>
              <a:rPr lang="de-DE" sz="1400" dirty="0"/>
              <a:t>* </a:t>
            </a:r>
            <a:r>
              <a:rPr lang="de-DE" sz="1400" b="0" dirty="0"/>
              <a:t>Aus einem Führungskräftenachwuchsprogramm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8"/>
            <a:ext cx="8494296" cy="4906720"/>
          </a:xfrm>
        </p:spPr>
        <p:txBody>
          <a:bodyPr>
            <a:normAutofit/>
          </a:bodyPr>
          <a:lstStyle/>
          <a:p>
            <a:r>
              <a:rPr lang="de-DE" b="1" dirty="0"/>
              <a:t>Ich bin teamfähig weil…</a:t>
            </a:r>
            <a:br>
              <a:rPr lang="de-DE" dirty="0"/>
            </a:br>
            <a:r>
              <a:rPr lang="de-DE" dirty="0"/>
              <a:t>ich einen gewinnbringenden Beitrag zur Teamarbeit leiste</a:t>
            </a:r>
            <a:br>
              <a:rPr lang="de-DE" dirty="0"/>
            </a:br>
            <a:r>
              <a:rPr lang="de-DE" dirty="0"/>
              <a:t>ich mich mitverantwortlich für den Teamerfolg zeige</a:t>
            </a:r>
            <a:br>
              <a:rPr lang="de-DE" dirty="0"/>
            </a:br>
            <a:r>
              <a:rPr lang="de-DE" dirty="0"/>
              <a:t>ich mich motiviert und engagiert in die Teamarbeit einbringe</a:t>
            </a:r>
            <a:br>
              <a:rPr lang="de-DE" dirty="0"/>
            </a:br>
            <a:r>
              <a:rPr lang="de-DE" dirty="0"/>
              <a:t>ich diszipliniert und zuverlässig meine Aufgaben im Team erledige</a:t>
            </a:r>
            <a:br>
              <a:rPr lang="de-DE" dirty="0"/>
            </a:br>
            <a:r>
              <a:rPr lang="de-DE" dirty="0"/>
              <a:t>ich kooperationsfähig bin</a:t>
            </a:r>
            <a:br>
              <a:rPr lang="de-DE" dirty="0"/>
            </a:br>
            <a:r>
              <a:rPr lang="de-DE" dirty="0"/>
              <a:t>ich konstruktiv mit den Teammitgliedern zusammen arbeite</a:t>
            </a:r>
            <a:br>
              <a:rPr lang="de-DE" dirty="0"/>
            </a:br>
            <a:r>
              <a:rPr lang="de-DE" dirty="0"/>
              <a:t>ich konflikt- und kritikfähig bin</a:t>
            </a:r>
            <a:br>
              <a:rPr lang="de-DE" dirty="0"/>
            </a:br>
            <a:r>
              <a:rPr lang="de-DE" dirty="0"/>
              <a:t>ich kompromissfähig bin</a:t>
            </a:r>
            <a:br>
              <a:rPr lang="de-DE" dirty="0"/>
            </a:br>
            <a:r>
              <a:rPr lang="de-DE" dirty="0"/>
              <a:t>ich </a:t>
            </a:r>
            <a:r>
              <a:rPr lang="de-DE" dirty="0" err="1"/>
              <a:t>tolereánt</a:t>
            </a:r>
            <a:r>
              <a:rPr lang="de-DE" dirty="0"/>
              <a:t> und respektvoll mit anderen Meinungen umgehe</a:t>
            </a:r>
            <a:br>
              <a:rPr lang="de-DE" dirty="0"/>
            </a:br>
            <a:r>
              <a:rPr lang="de-DE" dirty="0"/>
              <a:t>ich gut kommunizieren kann und Informationen austausche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30</a:t>
            </a:fld>
            <a:endParaRPr lang="de-DE"/>
          </a:p>
        </p:txBody>
      </p:sp>
      <p:sp>
        <p:nvSpPr>
          <p:cNvPr id="6" name="Plus 5"/>
          <p:cNvSpPr/>
          <p:nvPr/>
        </p:nvSpPr>
        <p:spPr>
          <a:xfrm>
            <a:off x="7334451" y="4793775"/>
            <a:ext cx="1617044" cy="1549273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23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1: Aspekte der Teamfähigkeit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8"/>
            <a:ext cx="8494296" cy="4906720"/>
          </a:xfrm>
        </p:spPr>
        <p:txBody>
          <a:bodyPr>
            <a:normAutofit/>
          </a:bodyPr>
          <a:lstStyle/>
          <a:p>
            <a:r>
              <a:rPr lang="de-DE" b="1" dirty="0"/>
              <a:t>Ich bin nicht teamfähig…</a:t>
            </a:r>
            <a:br>
              <a:rPr lang="de-DE" dirty="0"/>
            </a:br>
            <a:r>
              <a:rPr lang="de-DE" dirty="0"/>
              <a:t>nur weil ich persönlich mit den Teammitgliedern gut klar komme</a:t>
            </a:r>
            <a:br>
              <a:rPr lang="de-DE" dirty="0"/>
            </a:br>
            <a:r>
              <a:rPr lang="de-DE" dirty="0"/>
              <a:t>nur weil ich immer nett zu den Kollegen bin („alle haben sich lieb“)</a:t>
            </a:r>
            <a:br>
              <a:rPr lang="de-DE" dirty="0"/>
            </a:br>
            <a:r>
              <a:rPr lang="de-DE" dirty="0"/>
              <a:t>nur weil ich auf meine eigenen Meinungen und Ideen verzichte</a:t>
            </a:r>
            <a:br>
              <a:rPr lang="de-DE" dirty="0"/>
            </a:br>
            <a:r>
              <a:rPr lang="de-DE" dirty="0"/>
              <a:t>nur weil ich meine eignen Interessen zurückstelle</a:t>
            </a:r>
            <a:br>
              <a:rPr lang="de-DE" dirty="0"/>
            </a:br>
            <a:r>
              <a:rPr lang="de-DE" dirty="0"/>
              <a:t>nur weil ich mich unterordne</a:t>
            </a:r>
            <a:br>
              <a:rPr lang="de-DE" dirty="0"/>
            </a:br>
            <a:r>
              <a:rPr lang="de-DE" dirty="0"/>
              <a:t>nur weil ich keine kritischen Fragen stelle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31</a:t>
            </a:fld>
            <a:endParaRPr lang="de-DE"/>
          </a:p>
        </p:txBody>
      </p:sp>
      <p:sp>
        <p:nvSpPr>
          <p:cNvPr id="6" name="Minus 5"/>
          <p:cNvSpPr/>
          <p:nvPr/>
        </p:nvSpPr>
        <p:spPr>
          <a:xfrm>
            <a:off x="7430703" y="4870384"/>
            <a:ext cx="1511167" cy="1386037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449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3: VUCA-Welt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8"/>
            <a:ext cx="8494296" cy="4906720"/>
          </a:xfrm>
        </p:spPr>
        <p:txBody>
          <a:bodyPr>
            <a:normAutofit/>
          </a:bodyPr>
          <a:lstStyle/>
          <a:p>
            <a:r>
              <a:rPr lang="de-DE" sz="1800" b="1" dirty="0" err="1"/>
              <a:t>V</a:t>
            </a:r>
            <a:r>
              <a:rPr lang="de-DE" sz="1800" dirty="0" err="1"/>
              <a:t>olatility</a:t>
            </a:r>
            <a:r>
              <a:rPr lang="de-DE" sz="1800" dirty="0"/>
              <a:t> (Volatilität, Flüchtigkeit): Sich ständig unvorhersehbar verändernde Umwelt</a:t>
            </a:r>
          </a:p>
          <a:p>
            <a:r>
              <a:rPr lang="de-DE" sz="1800" b="1" dirty="0" err="1"/>
              <a:t>U</a:t>
            </a:r>
            <a:r>
              <a:rPr lang="de-DE" sz="1800" dirty="0" err="1"/>
              <a:t>ncertainity</a:t>
            </a:r>
            <a:r>
              <a:rPr lang="de-DE" sz="1800" dirty="0"/>
              <a:t> (Ungewissheit, Unsicherheit): Vorhersehbarkeit und Berechenbarkeit von Ereignissen nehmen rapide ab; Erfahrungswerte der Vergangenheit taugen nicht für Prognosen in die Zukunft</a:t>
            </a:r>
          </a:p>
          <a:p>
            <a:r>
              <a:rPr lang="de-DE" sz="1800" b="1" dirty="0" err="1"/>
              <a:t>C</a:t>
            </a:r>
            <a:r>
              <a:rPr lang="de-DE" sz="1800" dirty="0" err="1"/>
              <a:t>omplexity</a:t>
            </a:r>
            <a:r>
              <a:rPr lang="de-DE" sz="1800" dirty="0"/>
              <a:t> (Komplexität und Vielschichtigkeit): Führt zu zunehmend erschwerter Entscheidungsfindung</a:t>
            </a:r>
          </a:p>
          <a:p>
            <a:r>
              <a:rPr lang="de-DE" sz="1800" b="1" dirty="0" err="1"/>
              <a:t>A</a:t>
            </a:r>
            <a:r>
              <a:rPr lang="de-DE" sz="1800" dirty="0" err="1"/>
              <a:t>mbiquity</a:t>
            </a:r>
            <a:r>
              <a:rPr lang="de-DE" sz="1800" dirty="0"/>
              <a:t> (Mehrdeutigkeit von Ereignissen): „Best </a:t>
            </a:r>
            <a:r>
              <a:rPr lang="de-DE" sz="1800" dirty="0" err="1"/>
              <a:t>practice</a:t>
            </a:r>
            <a:r>
              <a:rPr lang="de-DE" sz="1800" dirty="0"/>
              <a:t>“ und „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fits</a:t>
            </a:r>
            <a:r>
              <a:rPr lang="de-DE" sz="1800" dirty="0"/>
              <a:t> all“ gilt nicht mehr. Mut und Fehlerfreudigkeit sind gefragt</a:t>
            </a:r>
          </a:p>
          <a:p>
            <a:r>
              <a:rPr lang="de-DE" sz="1800" b="1" dirty="0"/>
              <a:t>Beispiele:</a:t>
            </a:r>
          </a:p>
          <a:p>
            <a:pPr lvl="1"/>
            <a:r>
              <a:rPr lang="de-DE" sz="1600" dirty="0" err="1"/>
              <a:t>Trumpscher</a:t>
            </a:r>
            <a:r>
              <a:rPr lang="de-DE" sz="1600" dirty="0"/>
              <a:t> Politikansatz und mittel- bis langfristige Konsequenzen</a:t>
            </a:r>
          </a:p>
          <a:p>
            <a:pPr lvl="1"/>
            <a:r>
              <a:rPr lang="de-DE" sz="1600" dirty="0"/>
              <a:t>Aufbrechen des jahrzehntelangen 3-Parteien-Systems in D und Konsequenzen</a:t>
            </a:r>
          </a:p>
          <a:p>
            <a:pPr lvl="1"/>
            <a:r>
              <a:rPr lang="de-DE" sz="1600" dirty="0"/>
              <a:t>Digitalisierung und Industrie 4.0</a:t>
            </a:r>
          </a:p>
          <a:p>
            <a:pPr lvl="1"/>
            <a:r>
              <a:rPr lang="de-DE" sz="1600" dirty="0"/>
              <a:t>Umbruch der Fahrzeugindustrie: Verbrennungsmotor vs. Elektroantrieb, autonomes Fahren, geänderte Einstellung zum eigenen Fahrzeug</a:t>
            </a:r>
          </a:p>
          <a:p>
            <a:pPr lvl="1"/>
            <a:r>
              <a:rPr lang="de-DE" sz="1600" dirty="0"/>
              <a:t>Umbruch der Einzelhandelsstrukturen, stationärer Handel vs. Online-Handel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66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 5: Der ideale Teamleiter *</a:t>
            </a:r>
            <a:br>
              <a:rPr lang="de-DE" dirty="0"/>
            </a:br>
            <a:r>
              <a:rPr lang="de-DE" sz="1400" b="0" dirty="0"/>
              <a:t>* Aus einem Führungskräftenachwuchsprogramm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36328"/>
            <a:ext cx="8494296" cy="5042926"/>
          </a:xfrm>
        </p:spPr>
        <p:txBody>
          <a:bodyPr>
            <a:normAutofit/>
          </a:bodyPr>
          <a:lstStyle/>
          <a:p>
            <a:r>
              <a:rPr lang="de-DE" b="1" dirty="0"/>
              <a:t>Der ideale Teamleiter ist ein guter Dirigent. Er…</a:t>
            </a:r>
            <a:endParaRPr lang="de-DE" sz="1800" b="1" dirty="0"/>
          </a:p>
          <a:p>
            <a:pPr marL="355600" indent="0">
              <a:buNone/>
            </a:pPr>
            <a:r>
              <a:rPr lang="de-DE" sz="1800" dirty="0"/>
              <a:t>beherrscht die Netzwerkkultur (vs. Hierarchie)</a:t>
            </a:r>
          </a:p>
          <a:p>
            <a:pPr marL="355600" indent="0">
              <a:buNone/>
            </a:pPr>
            <a:r>
              <a:rPr lang="de-DE" sz="1800" dirty="0"/>
              <a:t>kennt sich im Konfliktmanagement aus</a:t>
            </a:r>
          </a:p>
          <a:p>
            <a:pPr marL="355600" indent="0">
              <a:buNone/>
            </a:pPr>
            <a:r>
              <a:rPr lang="de-DE" sz="1800" dirty="0"/>
              <a:t>ist ein guter Kommunikator/ Mediator</a:t>
            </a:r>
          </a:p>
          <a:p>
            <a:pPr marL="355600" indent="0">
              <a:buNone/>
            </a:pPr>
            <a:r>
              <a:rPr lang="de-DE" sz="1800" dirty="0"/>
              <a:t>kann priorisieren, den Kontext herstellen und komplex denken</a:t>
            </a:r>
          </a:p>
          <a:p>
            <a:pPr marL="355600" indent="0">
              <a:buNone/>
            </a:pPr>
            <a:r>
              <a:rPr lang="de-DE" sz="1800" dirty="0"/>
              <a:t>kann den Rahmen für das Team definieren (</a:t>
            </a:r>
            <a:r>
              <a:rPr lang="de-DE" sz="1800" dirty="0">
                <a:sym typeface="Wingdings" pitchFamily="2" charset="2"/>
              </a:rPr>
              <a:t></a:t>
            </a:r>
            <a:r>
              <a:rPr lang="de-DE" sz="1800" dirty="0"/>
              <a:t> ist veränderungsbereit)</a:t>
            </a:r>
          </a:p>
          <a:p>
            <a:pPr marL="355600" indent="0">
              <a:buNone/>
            </a:pPr>
            <a:r>
              <a:rPr lang="de-DE" sz="1800" dirty="0"/>
              <a:t>pflegt eine Fehlerkultur</a:t>
            </a:r>
          </a:p>
          <a:p>
            <a:pPr marL="355600" indent="0">
              <a:buNone/>
            </a:pPr>
            <a:r>
              <a:rPr lang="de-DE" sz="1800" dirty="0"/>
              <a:t>kümmert sich um die Persönlichkeitsentwicklung sowie </a:t>
            </a:r>
            <a:br>
              <a:rPr lang="de-DE" sz="1800" dirty="0"/>
            </a:br>
            <a:r>
              <a:rPr lang="de-DE" sz="1800" dirty="0"/>
              <a:t>Entwicklungsperspektiven der Mitarbeiter</a:t>
            </a:r>
          </a:p>
          <a:p>
            <a:pPr marL="355600" indent="0">
              <a:buNone/>
            </a:pPr>
            <a:r>
              <a:rPr lang="de-DE" sz="1800" dirty="0"/>
              <a:t>ist ein guter Coach</a:t>
            </a:r>
          </a:p>
          <a:p>
            <a:pPr marL="355600" indent="0">
              <a:buNone/>
            </a:pPr>
            <a:r>
              <a:rPr lang="de-DE" sz="1800" dirty="0"/>
              <a:t>respektiert die Work Life Balance der Mitarbeiter</a:t>
            </a:r>
          </a:p>
          <a:p>
            <a:pPr marL="355600" indent="0">
              <a:buNone/>
            </a:pPr>
            <a:r>
              <a:rPr lang="de-DE" sz="1800" dirty="0"/>
              <a:t>hat soziale Kompetenz (vs. Profitorientierung)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33</a:t>
            </a:fld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97275"/>
            <a:ext cx="2171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5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Teamfähig?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6328"/>
            <a:ext cx="8426918" cy="4743091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	„Das Team wird‘s schon richten“		  „Ich bin das Team“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sz="1800" b="1" dirty="0"/>
              <a:t>Workshop:</a:t>
            </a:r>
            <a:br>
              <a:rPr lang="de-DE" sz="1800" dirty="0"/>
            </a:br>
            <a:r>
              <a:rPr lang="de-DE" sz="1800" dirty="0"/>
              <a:t>	Jemand ist teamfähig, wenn…			Jemand ist nicht teamfähig, wenn...</a:t>
            </a:r>
          </a:p>
          <a:p>
            <a:pPr marL="0" indent="0">
              <a:buNone/>
            </a:pPr>
            <a:r>
              <a:rPr lang="de-DE" sz="1800" dirty="0"/>
              <a:t>	…									…</a:t>
            </a:r>
          </a:p>
          <a:p>
            <a:pPr marL="0" indent="0">
              <a:buNone/>
            </a:pPr>
            <a:r>
              <a:rPr lang="de-DE" sz="1800" dirty="0"/>
              <a:t>	…									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 descr="Bildergebnis für bodybuilder clipart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78" y="1519059"/>
            <a:ext cx="1412244" cy="21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Ähnliches Foto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"/>
          <a:stretch/>
        </p:blipFill>
        <p:spPr bwMode="auto">
          <a:xfrm>
            <a:off x="1373917" y="1519059"/>
            <a:ext cx="2923535" cy="21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männchen id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70" y="1279026"/>
            <a:ext cx="3501364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ür weiße männchen hängemat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8" y="1279026"/>
            <a:ext cx="4148609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8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Teamfähig?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Teamfähigkeit ist eine komplexe Kompetenz, die nicht alle Mitarbeiter in gleichem Maße mitbringen</a:t>
            </a:r>
          </a:p>
          <a:p>
            <a:endParaRPr lang="de-DE" dirty="0"/>
          </a:p>
          <a:p>
            <a:r>
              <a:rPr lang="de-DE" dirty="0"/>
              <a:t>Die Ausprägung der Teamfähigkeit bei einzelnen Teammitgliedern führt über die Zusammensetzung des Teams zum Teamgeist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0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3245"/>
              </p:ext>
            </p:extLst>
          </p:nvPr>
        </p:nvGraphicFramePr>
        <p:xfrm>
          <a:off x="445214" y="1232706"/>
          <a:ext cx="8241585" cy="496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r>
                        <a:rPr lang="de-DE" sz="20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Teambeitrag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Stärken/</a:t>
                      </a:r>
                      <a:r>
                        <a:rPr lang="de-DE" sz="2000" baseline="0" dirty="0"/>
                        <a:t> Schwächen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Macher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Drängt die anderen zum Handeln;</a:t>
                      </a:r>
                      <a:r>
                        <a:rPr lang="de-DE" sz="1800" baseline="0" dirty="0"/>
                        <a:t> Pusher</a:t>
                      </a:r>
                    </a:p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Dynamisch, pragmatisch</a:t>
                      </a:r>
                    </a:p>
                    <a:p>
                      <a:r>
                        <a:rPr lang="de-DE" sz="1800" dirty="0"/>
                        <a:t>- Ungeduldig,</a:t>
                      </a:r>
                      <a:r>
                        <a:rPr lang="de-DE" sz="1800" baseline="0" dirty="0"/>
                        <a:t> provokant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</a:t>
                      </a:r>
                      <a:r>
                        <a:rPr lang="de-DE" sz="1800" b="1" baseline="0" dirty="0"/>
                        <a:t> Umsetzer</a:t>
                      </a:r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Setzt mit Organisationstalent und Pragmatismus Pläne in die Tat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Diszipliniert,</a:t>
                      </a:r>
                      <a:r>
                        <a:rPr lang="de-DE" sz="1800" baseline="0" dirty="0"/>
                        <a:t> pflichtbewusst,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 effektiv, gelegentlich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 „Punktdenker“</a:t>
                      </a:r>
                    </a:p>
                    <a:p>
                      <a:r>
                        <a:rPr lang="de-DE" sz="1800" baseline="0" dirty="0"/>
                        <a:t>- Unflexibel, eigensinnig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Perfektionist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Detailverliebter Qualitätskontrolleur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Sorgfältig,</a:t>
                      </a:r>
                      <a:r>
                        <a:rPr lang="de-DE" sz="1800" baseline="0" dirty="0"/>
                        <a:t> gewissenhaft,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 pünktlich</a:t>
                      </a:r>
                    </a:p>
                    <a:p>
                      <a:r>
                        <a:rPr lang="de-DE" sz="1800" baseline="0" dirty="0"/>
                        <a:t>- Kontrollfreak, delegationsscheu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Teamrollen * – Handlungsorientiert</a:t>
            </a:r>
            <a:br>
              <a:rPr lang="de-DE" dirty="0"/>
            </a:br>
            <a:r>
              <a:rPr lang="de-DE" sz="1400" dirty="0"/>
              <a:t>* </a:t>
            </a:r>
            <a:r>
              <a:rPr lang="de-DE" sz="1400" b="0" dirty="0"/>
              <a:t>Rollenmodell nach Meredith </a:t>
            </a:r>
            <a:r>
              <a:rPr lang="de-DE" sz="1400" b="0" dirty="0" err="1"/>
              <a:t>Beblin</a:t>
            </a:r>
            <a:r>
              <a:rPr lang="de-DE" sz="1400" b="0" dirty="0"/>
              <a:t>, 1981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6</a:t>
            </a:fld>
            <a:endParaRPr lang="de-DE"/>
          </a:p>
        </p:txBody>
      </p:sp>
      <p:pic>
        <p:nvPicPr>
          <p:cNvPr id="3074" name="Picture 2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r="15463"/>
          <a:stretch/>
        </p:blipFill>
        <p:spPr bwMode="auto">
          <a:xfrm>
            <a:off x="998711" y="2113119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1" y="3596408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ergebnis für männchen lu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2"/>
          <a:stretch/>
        </p:blipFill>
        <p:spPr bwMode="auto">
          <a:xfrm>
            <a:off x="998710" y="5073363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2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77310"/>
              </p:ext>
            </p:extLst>
          </p:nvPr>
        </p:nvGraphicFramePr>
        <p:xfrm>
          <a:off x="445214" y="1232706"/>
          <a:ext cx="8241585" cy="496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r>
                        <a:rPr lang="de-DE" sz="20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Teambeitrag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Stärken/</a:t>
                      </a:r>
                      <a:r>
                        <a:rPr lang="de-DE" sz="2000" baseline="0" dirty="0"/>
                        <a:t> Schwächen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Koordinator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Typ</a:t>
                      </a:r>
                      <a:r>
                        <a:rPr lang="de-DE" sz="1800" baseline="0" dirty="0"/>
                        <a:t> Teamleiter, fördert Ideen und Entscheidungen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Selbstsicher,</a:t>
                      </a:r>
                      <a:r>
                        <a:rPr lang="de-DE" sz="1800" baseline="0" dirty="0"/>
                        <a:t> kontrolliert,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 „Raumdenker“</a:t>
                      </a:r>
                    </a:p>
                    <a:p>
                      <a:r>
                        <a:rPr lang="de-DE" sz="1800" baseline="0" dirty="0"/>
                        <a:t>- Geringer fachlicher Input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</a:t>
                      </a:r>
                      <a:r>
                        <a:rPr lang="de-DE" sz="1800" b="1" baseline="0" dirty="0"/>
                        <a:t> Teamarbeiter</a:t>
                      </a:r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Helfer im Hintergrund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</a:t>
                      </a:r>
                      <a:r>
                        <a:rPr lang="de-DE" sz="1800" baseline="0" dirty="0"/>
                        <a:t> Sensibel, kooperativ,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 diplomatisch</a:t>
                      </a:r>
                    </a:p>
                    <a:p>
                      <a:r>
                        <a:rPr lang="de-DE" sz="1800" baseline="0" dirty="0"/>
                        <a:t>- Selten entscheidungsstark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Weichensteller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Ideengeber, Netzwerker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Begeisterungsfähig, 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   kommunikativ</a:t>
                      </a:r>
                    </a:p>
                    <a:p>
                      <a:r>
                        <a:rPr lang="de-DE" sz="1800" dirty="0"/>
                        <a:t>-</a:t>
                      </a:r>
                      <a:r>
                        <a:rPr lang="de-DE" sz="1800" baseline="0" dirty="0"/>
                        <a:t> Kein konsequenter Arbeiter,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überoptimistisch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00" name="Picture 4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3"/>
          <a:stretch/>
        </p:blipFill>
        <p:spPr bwMode="auto">
          <a:xfrm>
            <a:off x="988436" y="2113119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Teamrollen – Kommunikationsorientiert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7</a:t>
            </a:fld>
            <a:endParaRPr lang="de-DE"/>
          </a:p>
        </p:txBody>
      </p:sp>
      <p:pic>
        <p:nvPicPr>
          <p:cNvPr id="4098" name="Picture 2" descr="Ähnliches F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3"/>
          <a:stretch/>
        </p:blipFill>
        <p:spPr bwMode="auto">
          <a:xfrm>
            <a:off x="988436" y="5069430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2" y="3602873"/>
            <a:ext cx="1474800" cy="11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6182"/>
              </p:ext>
            </p:extLst>
          </p:nvPr>
        </p:nvGraphicFramePr>
        <p:xfrm>
          <a:off x="445214" y="1232706"/>
          <a:ext cx="8241585" cy="4967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970">
                <a:tc>
                  <a:txBody>
                    <a:bodyPr/>
                    <a:lstStyle/>
                    <a:p>
                      <a:r>
                        <a:rPr lang="de-DE" sz="20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Teambeitrag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Stärken/</a:t>
                      </a:r>
                      <a:r>
                        <a:rPr lang="de-DE" sz="2000" baseline="0" dirty="0"/>
                        <a:t> Schwächen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Erfinder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Provokanter Querdenker, Spinner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Unorthodox,</a:t>
                      </a:r>
                      <a:r>
                        <a:rPr lang="de-DE" sz="1800" baseline="0" dirty="0"/>
                        <a:t> individuell</a:t>
                      </a:r>
                    </a:p>
                    <a:p>
                      <a:r>
                        <a:rPr lang="de-DE" sz="1800" baseline="0" dirty="0"/>
                        <a:t>- Abgehoben, manchmal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unrealistisch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</a:t>
                      </a:r>
                      <a:r>
                        <a:rPr lang="de-DE" sz="1800" b="1" baseline="0" dirty="0"/>
                        <a:t> Beobachter</a:t>
                      </a:r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baseline="0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Skeptiker,</a:t>
                      </a:r>
                      <a:r>
                        <a:rPr lang="de-DE" sz="1800" baseline="0" dirty="0"/>
                        <a:t> Machbarkeits-analytiker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Zäh,</a:t>
                      </a:r>
                      <a:r>
                        <a:rPr lang="de-DE" sz="1800" baseline="0" dirty="0"/>
                        <a:t> nüchtern, klug</a:t>
                      </a:r>
                    </a:p>
                    <a:p>
                      <a:r>
                        <a:rPr lang="de-DE" sz="1800" baseline="0" dirty="0"/>
                        <a:t>- Wenig inspirierend,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zurückhaltend, manchmal </a:t>
                      </a:r>
                      <a:br>
                        <a:rPr lang="de-DE" sz="1800" baseline="0" dirty="0"/>
                      </a:br>
                      <a:r>
                        <a:rPr lang="de-DE" sz="1800" baseline="0" dirty="0"/>
                        <a:t>  Bremser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de-DE" sz="1800" b="1" dirty="0"/>
                        <a:t>Der Spezialist</a:t>
                      </a:r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  <a:p>
                      <a:endParaRPr lang="de-D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Tüftler,</a:t>
                      </a:r>
                      <a:r>
                        <a:rPr lang="de-DE" sz="1800" baseline="0" dirty="0"/>
                        <a:t> fachlich stets aktuell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 Selbstbezogen,</a:t>
                      </a:r>
                      <a:r>
                        <a:rPr lang="de-DE" sz="1800" baseline="0" dirty="0"/>
                        <a:t> engagiert</a:t>
                      </a:r>
                    </a:p>
                    <a:p>
                      <a:r>
                        <a:rPr lang="de-DE" sz="1800" baseline="0" dirty="0"/>
                        <a:t>- Detailverliebt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4" name="Picture 4" descr="Bildergebnis für männchen id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r="-1"/>
          <a:stretch/>
        </p:blipFill>
        <p:spPr bwMode="auto">
          <a:xfrm>
            <a:off x="988436" y="2123393"/>
            <a:ext cx="921571" cy="11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ildergebnis für männchen koordin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629" r="3" b="10371"/>
          <a:stretch/>
        </p:blipFill>
        <p:spPr bwMode="auto">
          <a:xfrm>
            <a:off x="711822" y="3602873"/>
            <a:ext cx="1474800" cy="11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Teamrollen – Wissensbasiert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8</a:t>
            </a:fld>
            <a:endParaRPr lang="de-DE"/>
          </a:p>
        </p:txBody>
      </p:sp>
      <p:pic>
        <p:nvPicPr>
          <p:cNvPr id="5128" name="Picture 8" descr="Bildergebnis für männchen mit bu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5462"/>
          <a:stretch/>
        </p:blipFill>
        <p:spPr bwMode="auto">
          <a:xfrm>
            <a:off x="711822" y="5055203"/>
            <a:ext cx="1474800" cy="11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9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Kritik am Rollenmodell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der Praxis sind Teams häufig nicht wunschgerecht zusammensetzbar (Verfügbarkeit)</a:t>
            </a:r>
          </a:p>
          <a:p>
            <a:endParaRPr lang="de-DE" dirty="0"/>
          </a:p>
          <a:p>
            <a:r>
              <a:rPr lang="de-DE" dirty="0"/>
              <a:t>Konkurrenzdenken und Aversionen sind nicht beliebig abbaubar („Die Chemie muss stimmen“)</a:t>
            </a:r>
          </a:p>
          <a:p>
            <a:endParaRPr lang="de-DE" dirty="0"/>
          </a:p>
          <a:p>
            <a:r>
              <a:rPr lang="de-DE" dirty="0"/>
              <a:t>Fachliche Kompetenz kann zum Schlüsselkriterium werden</a:t>
            </a:r>
          </a:p>
          <a:p>
            <a:endParaRPr lang="de-DE" sz="1600" dirty="0"/>
          </a:p>
          <a:p>
            <a:pPr marL="0" indent="0" algn="ctr">
              <a:buNone/>
            </a:pPr>
            <a:r>
              <a:rPr lang="de-DE" b="1" dirty="0"/>
              <a:t>ABER</a:t>
            </a:r>
          </a:p>
          <a:p>
            <a:endParaRPr lang="de-DE" sz="1600" dirty="0"/>
          </a:p>
          <a:p>
            <a:r>
              <a:rPr lang="de-DE" dirty="0"/>
              <a:t>Der Teamleiter sollte sein Team nicht nur unter fachlichen, sondern auch unter den Rollengesichtspunkten </a:t>
            </a:r>
            <a:r>
              <a:rPr lang="de-DE" dirty="0" err="1"/>
              <a:t>monitoren</a:t>
            </a:r>
            <a:r>
              <a:rPr lang="de-DE" dirty="0"/>
              <a:t> und ggf. auf der Zeitachse umbauen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(c) Hans Peter Hehn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CF70-9B84-6B4C-8AD2-736F5B04FAD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68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Microsoft Office PowerPoint</Application>
  <PresentationFormat>Bildschirmpräsentation (4:3)</PresentationFormat>
  <Paragraphs>391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Office-Design</vt:lpstr>
      <vt:lpstr>Arbeiten und Führen im Team</vt:lpstr>
      <vt:lpstr>Gliederung</vt:lpstr>
      <vt:lpstr>Teamfähigkeit, Teamplayer, Teamgeist – Was ist das eigentlich?</vt:lpstr>
      <vt:lpstr>Teamfähig?</vt:lpstr>
      <vt:lpstr>Teamfähig?</vt:lpstr>
      <vt:lpstr>Teamrollen * – Handlungsorientiert * Rollenmodell nach Meredith Beblin, 1981 </vt:lpstr>
      <vt:lpstr>Teamrollen – Kommunikationsorientiert </vt:lpstr>
      <vt:lpstr>Teamrollen – Wissensbasiert </vt:lpstr>
      <vt:lpstr>Kritik am Rollenmodell</vt:lpstr>
      <vt:lpstr>Teamarbeit und Führen in unterschiedlichen Organisationsformen</vt:lpstr>
      <vt:lpstr>Teamarbeit und Führen in unterschiedlichen Organisationsformen</vt:lpstr>
      <vt:lpstr>Teamarbeit und Führen in unterschiedlichen Organisationsformen</vt:lpstr>
      <vt:lpstr>Teamarbeit und Führen in unterschiedlichen Organisationsformen</vt:lpstr>
      <vt:lpstr>Teamarbeit und Führen in unterschiedlichen Organisationsformen</vt:lpstr>
      <vt:lpstr>Teamarbeit und Führen in unterschiedlichen Organisationsformen</vt:lpstr>
      <vt:lpstr>Teamarbeit und Führen in unterschiedlichen Organisationsformen</vt:lpstr>
      <vt:lpstr>Konsequenzen für die Teamarbeit und das Führen</vt:lpstr>
      <vt:lpstr>Konsequenzen für die Teamarbeit und das Führen</vt:lpstr>
      <vt:lpstr>Praxisbeispiel: Grundsätze eines Digitalisierungsprojekts bei einer Bank</vt:lpstr>
      <vt:lpstr>Erfolgsfaktoren für das Arbeiten im Team</vt:lpstr>
      <vt:lpstr>Erfolgsfaktoren für das Arbeiten im Team</vt:lpstr>
      <vt:lpstr>Erfolgsfaktoren für das Arbeiten im Team</vt:lpstr>
      <vt:lpstr>Erfolgsfaktoren für das Arbeiten im Team</vt:lpstr>
      <vt:lpstr>Das Team und die Individualisten</vt:lpstr>
      <vt:lpstr>Das Team und die Individualisten</vt:lpstr>
      <vt:lpstr>Das Team und die Individualisten</vt:lpstr>
      <vt:lpstr>Das Team und die Individualisten</vt:lpstr>
      <vt:lpstr>Der ideale Teamleiter</vt:lpstr>
      <vt:lpstr>Zusammenfassung</vt:lpstr>
      <vt:lpstr>Anhang 1: Aspekte der Teamfähigkeit * * Aus einem Führungskräftenachwuchsprogramm</vt:lpstr>
      <vt:lpstr>Anhang 1: Aspekte der Teamfähigkeit</vt:lpstr>
      <vt:lpstr>Anhang 3: VUCA-Welt</vt:lpstr>
      <vt:lpstr>Anhang 5: Der ideale Teamleiter * * Aus einem Führungskräftenachwuchsprogramm</vt:lpstr>
    </vt:vector>
  </TitlesOfParts>
  <Company>green bee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Sinem Ertürk</dc:creator>
  <cp:lastModifiedBy>nicole.doering@technologiewerkstatt.de</cp:lastModifiedBy>
  <cp:revision>288</cp:revision>
  <dcterms:created xsi:type="dcterms:W3CDTF">2016-12-01T15:25:12Z</dcterms:created>
  <dcterms:modified xsi:type="dcterms:W3CDTF">2019-03-19T06:32:45Z</dcterms:modified>
</cp:coreProperties>
</file>